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732" r:id="rId5"/>
    <p:sldMasterId id="2147484068" r:id="rId6"/>
    <p:sldMasterId id="2147483800" r:id="rId7"/>
    <p:sldMasterId id="2147483868" r:id="rId8"/>
    <p:sldMasterId id="2147483936" r:id="rId9"/>
    <p:sldMasterId id="2147484004" r:id="rId10"/>
    <p:sldMasterId id="2147484023" r:id="rId11"/>
  </p:sldMasterIdLst>
  <p:notesMasterIdLst>
    <p:notesMasterId r:id="rId24"/>
  </p:notesMasterIdLst>
  <p:sldIdLst>
    <p:sldId id="2147479835" r:id="rId12"/>
    <p:sldId id="789" r:id="rId13"/>
    <p:sldId id="2147479828" r:id="rId14"/>
    <p:sldId id="622" r:id="rId15"/>
    <p:sldId id="2147479837" r:id="rId16"/>
    <p:sldId id="368" r:id="rId17"/>
    <p:sldId id="428" r:id="rId18"/>
    <p:sldId id="806" r:id="rId19"/>
    <p:sldId id="2147479668" r:id="rId20"/>
    <p:sldId id="2147479831" r:id="rId21"/>
    <p:sldId id="2147479830" r:id="rId22"/>
    <p:sldId id="214747983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189"/>
    <a:srgbClr val="06318B"/>
    <a:srgbClr val="2C6DF6"/>
    <a:srgbClr val="38CDD8"/>
    <a:srgbClr val="555555"/>
    <a:srgbClr val="8B8B8B"/>
    <a:srgbClr val="7F7F7F"/>
    <a:srgbClr val="59AD00"/>
    <a:srgbClr val="EF5F17"/>
    <a:srgbClr val="060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BEA79-FCA1-F2A9-7E59-9B3DC6E56058}" v="42" dt="2024-03-11T19:35:05.974"/>
    <p1510:client id="{6813628A-A6E8-674C-77B6-2AC2D20B2378}" v="2" dt="2024-03-11T22:50:37.151"/>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005" autoAdjust="0"/>
  </p:normalViewPr>
  <p:slideViewPr>
    <p:cSldViewPr snapToGrid="0">
      <p:cViewPr varScale="1">
        <p:scale>
          <a:sx n="110" d="100"/>
          <a:sy n="110" d="100"/>
        </p:scale>
        <p:origin x="21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7231791061576"/>
          <c:y val="0.1772041506354203"/>
          <c:w val="0.41359190840728199"/>
          <c:h val="0.62038786261092294"/>
        </c:manualLayout>
      </c:layout>
      <c:doughnutChart>
        <c:varyColors val="1"/>
        <c:ser>
          <c:idx val="0"/>
          <c:order val="0"/>
          <c:tx>
            <c:strRef>
              <c:f>Sheet1!$B$1</c:f>
              <c:strCache>
                <c:ptCount val="1"/>
                <c:pt idx="0">
                  <c:v>Sales</c:v>
                </c:pt>
              </c:strCache>
            </c:strRef>
          </c:tx>
          <c:dPt>
            <c:idx val="0"/>
            <c:bubble3D val="0"/>
            <c:spPr>
              <a:solidFill>
                <a:srgbClr val="2D6DF6"/>
              </a:solidFill>
              <a:ln>
                <a:noFill/>
              </a:ln>
              <a:effectLst/>
            </c:spPr>
            <c:extLst>
              <c:ext xmlns:c16="http://schemas.microsoft.com/office/drawing/2014/chart" uri="{C3380CC4-5D6E-409C-BE32-E72D297353CC}">
                <c16:uniqueId val="{00000001-5E68-401B-B4DD-1EC4A2B6CB05}"/>
              </c:ext>
            </c:extLst>
          </c:dPt>
          <c:dPt>
            <c:idx val="1"/>
            <c:bubble3D val="0"/>
            <c:spPr>
              <a:solidFill>
                <a:schemeClr val="accent1"/>
              </a:solidFill>
              <a:ln>
                <a:noFill/>
              </a:ln>
              <a:effectLst/>
            </c:spPr>
            <c:extLst>
              <c:ext xmlns:c16="http://schemas.microsoft.com/office/drawing/2014/chart" uri="{C3380CC4-5D6E-409C-BE32-E72D297353CC}">
                <c16:uniqueId val="{00000003-5E68-401B-B4DD-1EC4A2B6CB05}"/>
              </c:ext>
            </c:extLst>
          </c:dPt>
          <c:dPt>
            <c:idx val="2"/>
            <c:bubble3D val="0"/>
            <c:spPr>
              <a:solidFill>
                <a:schemeClr val="accent2"/>
              </a:solidFill>
              <a:ln>
                <a:noFill/>
              </a:ln>
              <a:effectLst/>
            </c:spPr>
            <c:extLst>
              <c:ext xmlns:c16="http://schemas.microsoft.com/office/drawing/2014/chart" uri="{C3380CC4-5D6E-409C-BE32-E72D297353CC}">
                <c16:uniqueId val="{00000005-5E68-401B-B4DD-1EC4A2B6CB05}"/>
              </c:ext>
            </c:extLst>
          </c:dPt>
          <c:dPt>
            <c:idx val="3"/>
            <c:bubble3D val="0"/>
            <c:spPr>
              <a:solidFill>
                <a:schemeClr val="tx1"/>
              </a:solidFill>
              <a:ln>
                <a:noFill/>
              </a:ln>
              <a:effectLst/>
            </c:spPr>
            <c:extLst>
              <c:ext xmlns:c16="http://schemas.microsoft.com/office/drawing/2014/chart" uri="{C3380CC4-5D6E-409C-BE32-E72D297353CC}">
                <c16:uniqueId val="{00000007-84AE-422B-A77E-8BD2E7069FFD}"/>
              </c:ext>
            </c:extLst>
          </c:dPt>
          <c:dLbls>
            <c:dLbl>
              <c:idx val="0"/>
              <c:layout>
                <c:manualLayout>
                  <c:x val="0.11872706292919059"/>
                  <c:y val="-9.214954723873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68-401B-B4DD-1EC4A2B6CB05}"/>
                </c:ext>
              </c:extLst>
            </c:dLbl>
            <c:dLbl>
              <c:idx val="1"/>
              <c:layout>
                <c:manualLayout>
                  <c:x val="-0.11580339120739749"/>
                  <c:y val="-5.26379050942715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68-401B-B4DD-1EC4A2B6CB05}"/>
                </c:ext>
              </c:extLst>
            </c:dLbl>
            <c:dLbl>
              <c:idx val="2"/>
              <c:layout>
                <c:manualLayout>
                  <c:x val="-7.3693067131980219E-2"/>
                  <c:y val="-9.474822916968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68-401B-B4DD-1EC4A2B6CB05}"/>
                </c:ext>
              </c:extLst>
            </c:dLbl>
            <c:dLbl>
              <c:idx val="3"/>
              <c:layout>
                <c:manualLayout>
                  <c:x val="-3.5742429359450637E-3"/>
                  <c:y val="-0.103649294625160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AE-422B-A77E-8BD2E7069FFD}"/>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j-lt"/>
                    <a:ea typeface="Aktiv Grotesk" panose="020B0504020202020204" pitchFamily="34" charset="0"/>
                    <a:cs typeface="Aktiv Grotesk" panose="020B05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Food</c:v>
                </c:pt>
                <c:pt idx="1">
                  <c:v>Home care*</c:v>
                </c:pt>
                <c:pt idx="2">
                  <c:v>Personal care &amp; hygiene**</c:v>
                </c:pt>
                <c:pt idx="3">
                  <c:v>Tobacco</c:v>
                </c:pt>
              </c:strCache>
            </c:strRef>
          </c:cat>
          <c:val>
            <c:numRef>
              <c:f>Sheet1!$B$2:$B$5</c:f>
              <c:numCache>
                <c:formatCode>General</c:formatCode>
                <c:ptCount val="4"/>
                <c:pt idx="0">
                  <c:v>183.7</c:v>
                </c:pt>
                <c:pt idx="1">
                  <c:v>9.8000000000000007</c:v>
                </c:pt>
                <c:pt idx="2">
                  <c:v>25</c:v>
                </c:pt>
                <c:pt idx="3">
                  <c:v>35</c:v>
                </c:pt>
              </c:numCache>
            </c:numRef>
          </c:val>
          <c:extLst>
            <c:ext xmlns:c16="http://schemas.microsoft.com/office/drawing/2014/chart" uri="{C3380CC4-5D6E-409C-BE32-E72D297353CC}">
              <c16:uniqueId val="{00000006-5E68-401B-B4DD-1EC4A2B6CB05}"/>
            </c:ext>
          </c:extLst>
        </c:ser>
        <c:dLbls>
          <c:showLegendKey val="0"/>
          <c:showVal val="0"/>
          <c:showCatName val="0"/>
          <c:showSerName val="0"/>
          <c:showPercent val="0"/>
          <c:showBubbleSize val="0"/>
          <c:showLeaderLines val="0"/>
        </c:dLbls>
        <c:firstSliceAng val="0"/>
        <c:holeSize val="80"/>
      </c:doughnutChart>
      <c:spPr>
        <a:noFill/>
        <a:ln>
          <a:noFill/>
        </a:ln>
        <a:effectLst/>
      </c:spPr>
    </c:plotArea>
    <c:legend>
      <c:legendPos val="b"/>
      <c:layout>
        <c:manualLayout>
          <c:xMode val="edge"/>
          <c:yMode val="edge"/>
          <c:x val="7.0642730496453907E-2"/>
          <c:y val="0.83690684388480818"/>
          <c:w val="0.88552136102668022"/>
          <c:h val="6.684738253468579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Aktiv Grotesk" panose="020B0504020202020204" pitchFamily="34" charset="0"/>
              <a:cs typeface="Aktiv Grotesk" panose="020B05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latin typeface="Aktiv Grotesk" panose="020B0504020202020204" pitchFamily="34" charset="0"/>
          <a:ea typeface="Aktiv Grotesk" panose="020B0504020202020204" pitchFamily="34" charset="0"/>
          <a:cs typeface="Aktiv Grotesk" panose="020B05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1.6167700370905005E-2"/>
          <c:y val="2.123025268815603E-2"/>
          <c:w val="0.89961321343222878"/>
          <c:h val="0.97876955944885535"/>
        </c:manualLayout>
      </c:layout>
      <c:doughnutChart>
        <c:varyColors val="1"/>
        <c:ser>
          <c:idx val="0"/>
          <c:order val="0"/>
          <c:tx>
            <c:strRef>
              <c:f>Sheet1!$B$1</c:f>
              <c:strCache>
                <c:ptCount val="1"/>
                <c:pt idx="0">
                  <c:v>Sales</c:v>
                </c:pt>
              </c:strCache>
            </c:strRef>
          </c:tx>
          <c:spPr>
            <a:solidFill>
              <a:srgbClr val="1A1A1A">
                <a:lumMod val="75000"/>
                <a:lumOff val="25000"/>
              </a:srgbClr>
            </a:solidFill>
          </c:spPr>
          <c:dPt>
            <c:idx val="0"/>
            <c:bubble3D val="0"/>
            <c:spPr>
              <a:solidFill>
                <a:srgbClr val="2C6DF6"/>
              </a:solidFill>
            </c:spPr>
            <c:extLst>
              <c:ext xmlns:c16="http://schemas.microsoft.com/office/drawing/2014/chart" uri="{C3380CC4-5D6E-409C-BE32-E72D297353CC}">
                <c16:uniqueId val="{00000001-4ABD-4EBD-B249-A1BB5687F8F1}"/>
              </c:ext>
            </c:extLst>
          </c:dPt>
          <c:dPt>
            <c:idx val="1"/>
            <c:bubble3D val="0"/>
            <c:spPr>
              <a:solidFill>
                <a:srgbClr val="E5E5E5">
                  <a:lumMod val="90000"/>
                </a:srgbClr>
              </a:solidFill>
              <a:ln>
                <a:noFill/>
                <a:prstDash val="lgDash"/>
              </a:ln>
            </c:spPr>
            <c:extLst>
              <c:ext xmlns:c16="http://schemas.microsoft.com/office/drawing/2014/chart" uri="{C3380CC4-5D6E-409C-BE32-E72D297353CC}">
                <c16:uniqueId val="{00000003-4ABD-4EBD-B249-A1BB5687F8F1}"/>
              </c:ext>
            </c:extLst>
          </c:dPt>
          <c:cat>
            <c:strRef>
              <c:f>Sheet1!$A$2:$A$3</c:f>
              <c:strCache>
                <c:ptCount val="2"/>
                <c:pt idx="0">
                  <c:v>CONCERN</c:v>
                </c:pt>
                <c:pt idx="1">
                  <c:v>NOT CONCERN</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4ABD-4EBD-B249-A1BB5687F8F1}"/>
            </c:ext>
          </c:extLst>
        </c:ser>
        <c:dLbls>
          <c:showLegendKey val="0"/>
          <c:showVal val="0"/>
          <c:showCatName val="0"/>
          <c:showSerName val="0"/>
          <c:showPercent val="0"/>
          <c:showBubbleSize val="0"/>
          <c:showLeaderLines val="1"/>
        </c:dLbls>
        <c:firstSliceAng val="0"/>
        <c:holeSize val="83"/>
      </c:doughnutChart>
    </c:plotArea>
    <c:plotVisOnly val="1"/>
    <c:dispBlanksAs val="gap"/>
    <c:showDLblsOverMax val="0"/>
  </c:chart>
  <c:txPr>
    <a:bodyPr/>
    <a:lstStyle/>
    <a:p>
      <a:pPr>
        <a:defRPr sz="1200">
          <a:latin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53085477663446E-2"/>
          <c:y val="0.14342992421044942"/>
          <c:w val="0.92421739128976632"/>
          <c:h val="0.62758631560641165"/>
        </c:manualLayout>
      </c:layout>
      <c:barChart>
        <c:barDir val="col"/>
        <c:grouping val="stacked"/>
        <c:varyColors val="0"/>
        <c:ser>
          <c:idx val="5"/>
          <c:order val="0"/>
          <c:tx>
            <c:strRef>
              <c:f>Sheet1!$B$1</c:f>
              <c:strCache>
                <c:ptCount val="1"/>
                <c:pt idx="0">
                  <c:v>% sales unit eq change</c:v>
                </c:pt>
              </c:strCache>
            </c:strRef>
          </c:tx>
          <c:spPr>
            <a:solidFill>
              <a:srgbClr val="060A45"/>
            </a:solidFill>
          </c:spPr>
          <c:invertIfNegative val="0"/>
          <c:dLbls>
            <c:numFmt formatCode="0.0&quot;%&quot;" sourceLinked="0"/>
            <c:spPr>
              <a:noFill/>
              <a:ln>
                <a:noFill/>
              </a:ln>
              <a:effectLst/>
            </c:spPr>
            <c:txPr>
              <a:bodyPr wrap="square" lIns="38100" tIns="19050" rIns="38100" bIns="19050" anchor="ctr">
                <a:spAutoFit/>
              </a:bodyPr>
              <a:lstStyle/>
              <a:p>
                <a:pPr>
                  <a:defRPr sz="1400">
                    <a:solidFill>
                      <a:schemeClr val="bg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Food &amp; Beverages</c:v>
                </c:pt>
                <c:pt idx="1">
                  <c:v>Beauty &amp; Home Care</c:v>
                </c:pt>
                <c:pt idx="2">
                  <c:v>Cigarettes Industry</c:v>
                </c:pt>
              </c:strCache>
            </c:strRef>
          </c:cat>
          <c:val>
            <c:numRef>
              <c:f>Sheet1!$B$2:$B$4</c:f>
              <c:numCache>
                <c:formatCode>0.0</c:formatCode>
                <c:ptCount val="3"/>
                <c:pt idx="0">
                  <c:v>1.7</c:v>
                </c:pt>
                <c:pt idx="1">
                  <c:v>2.9</c:v>
                </c:pt>
                <c:pt idx="2">
                  <c:v>9.3000000000000007</c:v>
                </c:pt>
              </c:numCache>
            </c:numRef>
          </c:val>
          <c:extLst>
            <c:ext xmlns:c16="http://schemas.microsoft.com/office/drawing/2014/chart" uri="{C3380CC4-5D6E-409C-BE32-E72D297353CC}">
              <c16:uniqueId val="{00000000-5BD1-4983-BB5C-BA8CF8157222}"/>
            </c:ext>
          </c:extLst>
        </c:ser>
        <c:ser>
          <c:idx val="1"/>
          <c:order val="1"/>
          <c:tx>
            <c:strRef>
              <c:f>Sheet1!$C$1</c:f>
              <c:strCache>
                <c:ptCount val="1"/>
                <c:pt idx="0">
                  <c:v>% price effect change</c:v>
                </c:pt>
              </c:strCache>
            </c:strRef>
          </c:tx>
          <c:spPr>
            <a:solidFill>
              <a:srgbClr val="EF5F17"/>
            </a:solidFill>
          </c:spPr>
          <c:invertIfNegative val="0"/>
          <c:dLbls>
            <c:numFmt formatCode="0.0&quot;%&quot;" sourceLinked="0"/>
            <c:spPr>
              <a:noFill/>
              <a:ln>
                <a:noFill/>
              </a:ln>
              <a:effectLst/>
            </c:spPr>
            <c:txPr>
              <a:bodyPr wrap="square" lIns="38100" tIns="19050" rIns="38100" bIns="19050" anchor="ctr">
                <a:spAutoFit/>
              </a:bodyPr>
              <a:lstStyle/>
              <a:p>
                <a:pPr>
                  <a:defRPr sz="1400" b="0">
                    <a:solidFill>
                      <a:schemeClr val="bg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Food &amp; Beverages</c:v>
                </c:pt>
                <c:pt idx="1">
                  <c:v>Beauty &amp; Home Care</c:v>
                </c:pt>
                <c:pt idx="2">
                  <c:v>Cigarettes Industry</c:v>
                </c:pt>
              </c:strCache>
            </c:strRef>
          </c:cat>
          <c:val>
            <c:numRef>
              <c:f>Sheet1!$C$2:$C$4</c:f>
              <c:numCache>
                <c:formatCode>0.0</c:formatCode>
                <c:ptCount val="3"/>
                <c:pt idx="0">
                  <c:v>16</c:v>
                </c:pt>
                <c:pt idx="1">
                  <c:v>13.4</c:v>
                </c:pt>
                <c:pt idx="2">
                  <c:v>2.6</c:v>
                </c:pt>
              </c:numCache>
            </c:numRef>
          </c:val>
          <c:extLst>
            <c:ext xmlns:c16="http://schemas.microsoft.com/office/drawing/2014/chart" uri="{C3380CC4-5D6E-409C-BE32-E72D297353CC}">
              <c16:uniqueId val="{00000001-5BD1-4983-BB5C-BA8CF8157222}"/>
            </c:ext>
          </c:extLst>
        </c:ser>
        <c:dLbls>
          <c:showLegendKey val="0"/>
          <c:showVal val="1"/>
          <c:showCatName val="0"/>
          <c:showSerName val="0"/>
          <c:showPercent val="0"/>
          <c:showBubbleSize val="0"/>
        </c:dLbls>
        <c:gapWidth val="152"/>
        <c:overlap val="100"/>
        <c:axId val="756604576"/>
        <c:axId val="756604968"/>
      </c:barChart>
      <c:lineChart>
        <c:grouping val="stacked"/>
        <c:varyColors val="0"/>
        <c:ser>
          <c:idx val="2"/>
          <c:order val="2"/>
          <c:tx>
            <c:strRef>
              <c:f>Sheet1!$D$1</c:f>
              <c:strCache>
                <c:ptCount val="1"/>
                <c:pt idx="0">
                  <c:v>% sales value change</c:v>
                </c:pt>
              </c:strCache>
            </c:strRef>
          </c:tx>
          <c:spPr>
            <a:ln>
              <a:noFill/>
            </a:ln>
          </c:spPr>
          <c:marker>
            <c:symbol val="diamond"/>
            <c:size val="11"/>
            <c:spPr>
              <a:solidFill>
                <a:schemeClr val="bg2"/>
              </a:solidFill>
              <a:ln>
                <a:noFill/>
              </a:ln>
            </c:spPr>
          </c:marker>
          <c:dLbls>
            <c:numFmt formatCode="0.0&quot;%&quot;" sourceLinked="0"/>
            <c:spPr>
              <a:noFill/>
              <a:ln>
                <a:noFill/>
              </a:ln>
              <a:effectLst/>
            </c:spPr>
            <c:txPr>
              <a:bodyPr wrap="square" lIns="38100" tIns="19050" rIns="38100" bIns="19050" anchor="ctr">
                <a:spAutoFit/>
              </a:bodyPr>
              <a:lstStyle/>
              <a:p>
                <a:pPr>
                  <a:defRPr sz="1600" b="1">
                    <a:solidFill>
                      <a:schemeClr val="bg2"/>
                    </a:solidFill>
                    <a:latin typeface="+mj-l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Food &amp; Beverages</c:v>
                </c:pt>
                <c:pt idx="1">
                  <c:v>Beauty &amp; Home Care</c:v>
                </c:pt>
                <c:pt idx="2">
                  <c:v>Cigarettes Industry</c:v>
                </c:pt>
              </c:strCache>
            </c:strRef>
          </c:cat>
          <c:val>
            <c:numRef>
              <c:f>Sheet1!$D$2:$D$4</c:f>
              <c:numCache>
                <c:formatCode>0.0</c:formatCode>
                <c:ptCount val="3"/>
                <c:pt idx="0">
                  <c:v>17.7</c:v>
                </c:pt>
                <c:pt idx="1">
                  <c:v>16.3</c:v>
                </c:pt>
                <c:pt idx="2">
                  <c:v>11.9</c:v>
                </c:pt>
              </c:numCache>
            </c:numRef>
          </c:val>
          <c:smooth val="0"/>
          <c:extLst>
            <c:ext xmlns:c16="http://schemas.microsoft.com/office/drawing/2014/chart" uri="{C3380CC4-5D6E-409C-BE32-E72D297353CC}">
              <c16:uniqueId val="{00000002-5BD1-4983-BB5C-BA8CF8157222}"/>
            </c:ext>
          </c:extLst>
        </c:ser>
        <c:dLbls>
          <c:showLegendKey val="0"/>
          <c:showVal val="0"/>
          <c:showCatName val="0"/>
          <c:showSerName val="0"/>
          <c:showPercent val="0"/>
          <c:showBubbleSize val="0"/>
        </c:dLbls>
        <c:marker val="1"/>
        <c:smooth val="0"/>
        <c:axId val="756604576"/>
        <c:axId val="756604968"/>
      </c:lineChart>
      <c:catAx>
        <c:axId val="756604576"/>
        <c:scaling>
          <c:orientation val="minMax"/>
        </c:scaling>
        <c:delete val="0"/>
        <c:axPos val="b"/>
        <c:numFmt formatCode="General" sourceLinked="1"/>
        <c:majorTickMark val="none"/>
        <c:minorTickMark val="none"/>
        <c:tickLblPos val="none"/>
        <c:spPr>
          <a:ln w="12700">
            <a:solidFill>
              <a:schemeClr val="tx1"/>
            </a:solidFill>
          </a:ln>
        </c:spPr>
        <c:txPr>
          <a:bodyPr rot="-1440000" vert="horz"/>
          <a:lstStyle/>
          <a:p>
            <a:pPr>
              <a:defRPr/>
            </a:pPr>
            <a:endParaRPr lang="en-US"/>
          </a:p>
        </c:txPr>
        <c:crossAx val="756604968"/>
        <c:crosses val="autoZero"/>
        <c:auto val="1"/>
        <c:lblAlgn val="ctr"/>
        <c:lblOffset val="100"/>
        <c:noMultiLvlLbl val="0"/>
      </c:catAx>
      <c:valAx>
        <c:axId val="756604968"/>
        <c:scaling>
          <c:orientation val="minMax"/>
          <c:max val="20"/>
        </c:scaling>
        <c:delete val="1"/>
        <c:axPos val="l"/>
        <c:numFmt formatCode="0.0" sourceLinked="1"/>
        <c:majorTickMark val="out"/>
        <c:minorTickMark val="none"/>
        <c:tickLblPos val="nextTo"/>
        <c:crossAx val="756604576"/>
        <c:crosses val="autoZero"/>
        <c:crossBetween val="between"/>
        <c:majorUnit val="0.25"/>
      </c:valAx>
      <c:spPr>
        <a:noFill/>
        <a:ln w="25394">
          <a:noFill/>
        </a:ln>
      </c:spPr>
    </c:plotArea>
    <c:legend>
      <c:legendPos val="t"/>
      <c:layout>
        <c:manualLayout>
          <c:xMode val="edge"/>
          <c:yMode val="edge"/>
          <c:x val="0.2593464104895612"/>
          <c:y val="0.86967442314783638"/>
          <c:w val="0.47846754878989989"/>
          <c:h val="9.7288026711188691E-2"/>
        </c:manualLayout>
      </c:layout>
      <c:overlay val="0"/>
      <c:txPr>
        <a:bodyPr/>
        <a:lstStyle/>
        <a:p>
          <a:pPr>
            <a:defRPr sz="1000">
              <a:solidFill>
                <a:srgbClr val="555555"/>
              </a:solidFill>
              <a:latin typeface="+mj-lt"/>
            </a:defRPr>
          </a:pPr>
          <a:endParaRPr lang="en-US"/>
        </a:p>
      </c:txPr>
    </c:legend>
    <c:plotVisOnly val="1"/>
    <c:dispBlanksAs val="gap"/>
    <c:showDLblsOverMax val="0"/>
  </c:chart>
  <c:txPr>
    <a:bodyPr/>
    <a:lstStyle/>
    <a:p>
      <a:pPr>
        <a:defRPr sz="1000">
          <a:latin typeface="Aktiv Grotesk" panose="020B05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92543564247313E-2"/>
          <c:y val="0.21014281013640496"/>
          <c:w val="0.95725695252323639"/>
          <c:h val="0.69444486169474984"/>
        </c:manualLayout>
      </c:layout>
      <c:barChart>
        <c:barDir val="col"/>
        <c:grouping val="clustered"/>
        <c:varyColors val="0"/>
        <c:ser>
          <c:idx val="2"/>
          <c:order val="0"/>
          <c:tx>
            <c:strRef>
              <c:f>Sheet1!$B$1</c:f>
              <c:strCache>
                <c:ptCount val="1"/>
                <c:pt idx="0">
                  <c:v>Total Expenditure</c:v>
                </c:pt>
              </c:strCache>
            </c:strRef>
          </c:tx>
          <c:spPr>
            <a:solidFill>
              <a:schemeClr val="bg1">
                <a:lumMod val="50000"/>
              </a:schemeClr>
            </a:solidFill>
            <a:ln>
              <a:solidFill>
                <a:schemeClr val="bg1"/>
              </a:solidFill>
            </a:ln>
          </c:spPr>
          <c:invertIfNegative val="0"/>
          <c:dPt>
            <c:idx val="4"/>
            <c:invertIfNegative val="0"/>
            <c:bubble3D val="0"/>
            <c:spPr>
              <a:solidFill>
                <a:schemeClr val="bg2">
                  <a:lumMod val="50000"/>
                </a:schemeClr>
              </a:solidFill>
              <a:ln>
                <a:solidFill>
                  <a:schemeClr val="bg1"/>
                </a:solidFill>
              </a:ln>
            </c:spPr>
            <c:extLst>
              <c:ext xmlns:c16="http://schemas.microsoft.com/office/drawing/2014/chart" uri="{C3380CC4-5D6E-409C-BE32-E72D297353CC}">
                <c16:uniqueId val="{00000001-833D-4EE7-841A-AB53C84EAD75}"/>
              </c:ext>
            </c:extLst>
          </c:dPt>
          <c:dLbls>
            <c:dLbl>
              <c:idx val="4"/>
              <c:spPr>
                <a:noFill/>
                <a:ln>
                  <a:noFill/>
                </a:ln>
                <a:effectLst/>
              </c:spPr>
              <c:txPr>
                <a:bodyPr/>
                <a:lstStyle/>
                <a:p>
                  <a:pPr>
                    <a:defRPr sz="1200" b="1">
                      <a:latin typeface="+mj-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33D-4EE7-841A-AB53C84EAD75}"/>
                </c:ext>
              </c:extLst>
            </c:dLbl>
            <c:spPr>
              <a:noFill/>
              <a:ln>
                <a:noFill/>
              </a:ln>
              <a:effectLst/>
            </c:spPr>
            <c:txPr>
              <a:bodyPr wrap="square" lIns="38100" tIns="19050" rIns="38100" bIns="19050" anchor="ctr">
                <a:spAutoFit/>
              </a:bodyPr>
              <a:lstStyle/>
              <a:p>
                <a:pPr>
                  <a:defRPr sz="1200">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2018</c:v>
                </c:pt>
                <c:pt idx="1">
                  <c:v>2019</c:v>
                </c:pt>
                <c:pt idx="2">
                  <c:v>2021</c:v>
                </c:pt>
                <c:pt idx="3">
                  <c:v>2022</c:v>
                </c:pt>
                <c:pt idx="4">
                  <c:v>2023</c:v>
                </c:pt>
              </c:numCache>
            </c:numRef>
          </c:cat>
          <c:val>
            <c:numRef>
              <c:f>Sheet1!$B$2:$B$6</c:f>
              <c:numCache>
                <c:formatCode>0</c:formatCode>
                <c:ptCount val="5"/>
                <c:pt idx="0">
                  <c:v>901</c:v>
                </c:pt>
                <c:pt idx="1">
                  <c:v>946</c:v>
                </c:pt>
                <c:pt idx="2">
                  <c:v>1032</c:v>
                </c:pt>
                <c:pt idx="3">
                  <c:v>1046</c:v>
                </c:pt>
                <c:pt idx="4">
                  <c:v>1264</c:v>
                </c:pt>
              </c:numCache>
            </c:numRef>
          </c:val>
          <c:extLst>
            <c:ext xmlns:c16="http://schemas.microsoft.com/office/drawing/2014/chart" uri="{C3380CC4-5D6E-409C-BE32-E72D297353CC}">
              <c16:uniqueId val="{00000000-A44A-434C-8EFA-D744A8DE6E26}"/>
            </c:ext>
          </c:extLst>
        </c:ser>
        <c:ser>
          <c:idx val="0"/>
          <c:order val="1"/>
          <c:tx>
            <c:strRef>
              <c:f>Sheet1!$C$1</c:f>
              <c:strCache>
                <c:ptCount val="1"/>
                <c:pt idx="0">
                  <c:v>Fresh Food</c:v>
                </c:pt>
              </c:strCache>
            </c:strRef>
          </c:tx>
          <c:spPr>
            <a:solidFill>
              <a:schemeClr val="tx1">
                <a:lumMod val="40000"/>
                <a:lumOff val="60000"/>
              </a:schemeClr>
            </a:solidFill>
            <a:ln>
              <a:solidFill>
                <a:schemeClr val="bg1"/>
              </a:solidFill>
            </a:ln>
          </c:spPr>
          <c:invertIfNegative val="0"/>
          <c:dPt>
            <c:idx val="4"/>
            <c:invertIfNegative val="0"/>
            <c:bubble3D val="0"/>
            <c:spPr>
              <a:solidFill>
                <a:schemeClr val="bg2"/>
              </a:solidFill>
              <a:ln>
                <a:solidFill>
                  <a:schemeClr val="bg1"/>
                </a:solidFill>
              </a:ln>
            </c:spPr>
            <c:extLst>
              <c:ext xmlns:c16="http://schemas.microsoft.com/office/drawing/2014/chart" uri="{C3380CC4-5D6E-409C-BE32-E72D297353CC}">
                <c16:uniqueId val="{00000003-833D-4EE7-841A-AB53C84EAD75}"/>
              </c:ext>
            </c:extLst>
          </c:dPt>
          <c:dLbls>
            <c:dLbl>
              <c:idx val="4"/>
              <c:spPr>
                <a:noFill/>
                <a:ln>
                  <a:noFill/>
                </a:ln>
                <a:effectLst/>
              </c:spPr>
              <c:txPr>
                <a:bodyPr/>
                <a:lstStyle/>
                <a:p>
                  <a:pPr>
                    <a:defRPr sz="1200" b="1">
                      <a:latin typeface="+mj-lt"/>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33D-4EE7-841A-AB53C84EAD75}"/>
                </c:ext>
              </c:extLst>
            </c:dLbl>
            <c:spPr>
              <a:noFill/>
              <a:ln>
                <a:noFill/>
              </a:ln>
              <a:effectLst/>
            </c:spPr>
            <c:txPr>
              <a:bodyPr wrap="square" lIns="38100" tIns="19050" rIns="38100" bIns="19050" anchor="ctr">
                <a:spAutoFit/>
              </a:bodyPr>
              <a:lstStyle/>
              <a:p>
                <a:pPr>
                  <a:defRPr sz="12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2018</c:v>
                </c:pt>
                <c:pt idx="1">
                  <c:v>2019</c:v>
                </c:pt>
                <c:pt idx="2">
                  <c:v>2021</c:v>
                </c:pt>
                <c:pt idx="3">
                  <c:v>2022</c:v>
                </c:pt>
                <c:pt idx="4">
                  <c:v>2023</c:v>
                </c:pt>
              </c:numCache>
            </c:numRef>
          </c:cat>
          <c:val>
            <c:numRef>
              <c:f>Sheet1!$C$2:$C$6</c:f>
              <c:numCache>
                <c:formatCode>0</c:formatCode>
                <c:ptCount val="5"/>
                <c:pt idx="0">
                  <c:v>404</c:v>
                </c:pt>
                <c:pt idx="1">
                  <c:v>422</c:v>
                </c:pt>
                <c:pt idx="2">
                  <c:v>462</c:v>
                </c:pt>
                <c:pt idx="3">
                  <c:v>483</c:v>
                </c:pt>
                <c:pt idx="4">
                  <c:v>534</c:v>
                </c:pt>
              </c:numCache>
            </c:numRef>
          </c:val>
          <c:extLst>
            <c:ext xmlns:c16="http://schemas.microsoft.com/office/drawing/2014/chart" uri="{C3380CC4-5D6E-409C-BE32-E72D297353CC}">
              <c16:uniqueId val="{00000001-A44A-434C-8EFA-D744A8DE6E26}"/>
            </c:ext>
          </c:extLst>
        </c:ser>
        <c:dLbls>
          <c:showLegendKey val="0"/>
          <c:showVal val="1"/>
          <c:showCatName val="0"/>
          <c:showSerName val="0"/>
          <c:showPercent val="0"/>
          <c:showBubbleSize val="0"/>
        </c:dLbls>
        <c:gapWidth val="35"/>
        <c:overlap val="-5"/>
        <c:axId val="719201936"/>
        <c:axId val="761810896"/>
      </c:barChart>
      <c:catAx>
        <c:axId val="719201936"/>
        <c:scaling>
          <c:orientation val="minMax"/>
        </c:scaling>
        <c:delete val="0"/>
        <c:axPos val="b"/>
        <c:numFmt formatCode="General" sourceLinked="1"/>
        <c:majorTickMark val="none"/>
        <c:minorTickMark val="none"/>
        <c:tickLblPos val="nextTo"/>
        <c:spPr>
          <a:ln w="12700">
            <a:solidFill>
              <a:schemeClr val="tx1"/>
            </a:solidFill>
          </a:ln>
        </c:spPr>
        <c:txPr>
          <a:bodyPr/>
          <a:lstStyle/>
          <a:p>
            <a:pPr>
              <a:defRPr sz="1200">
                <a:latin typeface="+mj-lt"/>
              </a:defRPr>
            </a:pPr>
            <a:endParaRPr lang="en-US"/>
          </a:p>
        </c:txPr>
        <c:crossAx val="761810896"/>
        <c:crosses val="autoZero"/>
        <c:auto val="1"/>
        <c:lblAlgn val="ctr"/>
        <c:lblOffset val="100"/>
        <c:noMultiLvlLbl val="0"/>
      </c:catAx>
      <c:valAx>
        <c:axId val="761810896"/>
        <c:scaling>
          <c:orientation val="minMax"/>
        </c:scaling>
        <c:delete val="1"/>
        <c:axPos val="l"/>
        <c:numFmt formatCode="0" sourceLinked="1"/>
        <c:majorTickMark val="out"/>
        <c:minorTickMark val="none"/>
        <c:tickLblPos val="nextTo"/>
        <c:crossAx val="719201936"/>
        <c:crosses val="autoZero"/>
        <c:crossBetween val="between"/>
      </c:valAx>
    </c:plotArea>
    <c:legend>
      <c:legendPos val="r"/>
      <c:legendEntry>
        <c:idx val="0"/>
        <c:txPr>
          <a:bodyPr/>
          <a:lstStyle/>
          <a:p>
            <a:pPr>
              <a:defRPr sz="1200">
                <a:solidFill>
                  <a:schemeClr val="tx1"/>
                </a:solidFill>
                <a:latin typeface="+mj-lt"/>
              </a:defRPr>
            </a:pPr>
            <a:endParaRPr lang="en-US"/>
          </a:p>
        </c:txPr>
      </c:legendEntry>
      <c:legendEntry>
        <c:idx val="1"/>
        <c:txPr>
          <a:bodyPr/>
          <a:lstStyle/>
          <a:p>
            <a:pPr>
              <a:defRPr sz="1200">
                <a:solidFill>
                  <a:schemeClr val="tx1"/>
                </a:solidFill>
                <a:latin typeface="+mj-lt"/>
              </a:defRPr>
            </a:pPr>
            <a:endParaRPr lang="en-US"/>
          </a:p>
        </c:txPr>
      </c:legendEntry>
      <c:layout>
        <c:manualLayout>
          <c:xMode val="edge"/>
          <c:yMode val="edge"/>
          <c:x val="1.5900537180049842E-2"/>
          <c:y val="4.939191829930413E-2"/>
          <c:w val="0.25414018302664365"/>
          <c:h val="0.14759985500473161"/>
        </c:manualLayout>
      </c:layout>
      <c:overlay val="0"/>
      <c:txPr>
        <a:bodyPr/>
        <a:lstStyle/>
        <a:p>
          <a:pPr>
            <a:defRPr sz="1200">
              <a:latin typeface="+mj-lt"/>
            </a:defRPr>
          </a:pPr>
          <a:endParaRPr lang="en-US"/>
        </a:p>
      </c:txPr>
    </c:legend>
    <c:plotVisOnly val="1"/>
    <c:dispBlanksAs val="gap"/>
    <c:showDLblsOverMax val="0"/>
  </c:chart>
  <c:txPr>
    <a:bodyPr/>
    <a:lstStyle/>
    <a:p>
      <a:pPr>
        <a:defRPr sz="1000">
          <a:solidFill>
            <a:schemeClr val="tx1"/>
          </a:solidFill>
          <a:latin typeface="Aktiv Grotesk" panose="020B05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E3E0-44D6-879D-4033F9C02116}"/>
              </c:ext>
            </c:extLst>
          </c:dPt>
          <c:dPt>
            <c:idx val="1"/>
            <c:invertIfNegative val="0"/>
            <c:bubble3D val="0"/>
            <c:extLst>
              <c:ext xmlns:c16="http://schemas.microsoft.com/office/drawing/2014/chart" uri="{C3380CC4-5D6E-409C-BE32-E72D297353CC}">
                <c16:uniqueId val="{00000001-E3E0-44D6-879D-4033F9C02116}"/>
              </c:ext>
            </c:extLst>
          </c:dPt>
          <c:dPt>
            <c:idx val="2"/>
            <c:invertIfNegative val="0"/>
            <c:bubble3D val="0"/>
            <c:extLst>
              <c:ext xmlns:c16="http://schemas.microsoft.com/office/drawing/2014/chart" uri="{C3380CC4-5D6E-409C-BE32-E72D297353CC}">
                <c16:uniqueId val="{00000002-E3E0-44D6-879D-4033F9C02116}"/>
              </c:ext>
            </c:extLst>
          </c:dPt>
          <c:dPt>
            <c:idx val="3"/>
            <c:invertIfNegative val="0"/>
            <c:bubble3D val="0"/>
            <c:extLst>
              <c:ext xmlns:c16="http://schemas.microsoft.com/office/drawing/2014/chart" uri="{C3380CC4-5D6E-409C-BE32-E72D297353CC}">
                <c16:uniqueId val="{00000003-E3E0-44D6-879D-4033F9C02116}"/>
              </c:ext>
            </c:extLst>
          </c:dPt>
          <c:dPt>
            <c:idx val="4"/>
            <c:invertIfNegative val="0"/>
            <c:bubble3D val="0"/>
            <c:spPr>
              <a:solidFill>
                <a:schemeClr val="bg2">
                  <a:lumMod val="50000"/>
                </a:schemeClr>
              </a:solidFill>
              <a:ln>
                <a:noFill/>
              </a:ln>
              <a:effectLst/>
            </c:spPr>
            <c:extLst>
              <c:ext xmlns:c16="http://schemas.microsoft.com/office/drawing/2014/chart" uri="{C3380CC4-5D6E-409C-BE32-E72D297353CC}">
                <c16:uniqueId val="{00000005-E3E0-44D6-879D-4033F9C02116}"/>
              </c:ext>
            </c:extLst>
          </c:dPt>
          <c:dPt>
            <c:idx val="5"/>
            <c:invertIfNegative val="0"/>
            <c:bubble3D val="0"/>
            <c:spPr>
              <a:solidFill>
                <a:schemeClr val="bg2"/>
              </a:solidFill>
              <a:ln>
                <a:noFill/>
              </a:ln>
              <a:effectLst/>
            </c:spPr>
            <c:extLst>
              <c:ext xmlns:c16="http://schemas.microsoft.com/office/drawing/2014/chart" uri="{C3380CC4-5D6E-409C-BE32-E72D297353CC}">
                <c16:uniqueId val="{00000007-E3E0-44D6-879D-4033F9C02116}"/>
              </c:ext>
            </c:extLst>
          </c:dPt>
          <c:dLbls>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E0-44D6-879D-4033F9C02116}"/>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E0-44D6-879D-4033F9C02116}"/>
                </c:ext>
              </c:extLst>
            </c:dLbl>
            <c:numFmt formatCode="#,##0" sourceLinked="0"/>
            <c:spPr>
              <a:noFill/>
              <a:ln>
                <a:noFill/>
              </a:ln>
              <a:effectLst/>
            </c:spPr>
            <c:txPr>
              <a:bodyPr rot="0" vert="horz"/>
              <a:lstStyle/>
              <a:p>
                <a:pPr>
                  <a:defRPr sz="2000" b="1">
                    <a:solidFill>
                      <a:schemeClr val="bg1"/>
                    </a:solidFill>
                    <a:latin typeface="+mj-lt"/>
                    <a:ea typeface="Aktiv Grotesk" panose="020B0604020202020204" charset="0"/>
                    <a:cs typeface="Aktiv Grotesk" panose="020B060402020202020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List1!$A$3:$A$8</c:f>
              <c:strCache>
                <c:ptCount val="6"/>
                <c:pt idx="0">
                  <c:v>Q1´20</c:v>
                </c:pt>
                <c:pt idx="1">
                  <c:v>Q2´20</c:v>
                </c:pt>
                <c:pt idx="2">
                  <c:v>Q4´20</c:v>
                </c:pt>
                <c:pt idx="3">
                  <c:v>Q1'22</c:v>
                </c:pt>
                <c:pt idx="4">
                  <c:v>Q3'22</c:v>
                </c:pt>
                <c:pt idx="5">
                  <c:v>Q1'23</c:v>
                </c:pt>
              </c:strCache>
            </c:strRef>
          </c:cat>
          <c:val>
            <c:numRef>
              <c:f>List1!$B$3:$B$8</c:f>
              <c:numCache>
                <c:formatCode>General</c:formatCode>
                <c:ptCount val="6"/>
                <c:pt idx="0">
                  <c:v>57</c:v>
                </c:pt>
                <c:pt idx="1">
                  <c:v>35</c:v>
                </c:pt>
                <c:pt idx="2">
                  <c:v>32</c:v>
                </c:pt>
                <c:pt idx="3">
                  <c:v>26</c:v>
                </c:pt>
                <c:pt idx="4">
                  <c:v>31</c:v>
                </c:pt>
                <c:pt idx="5">
                  <c:v>19</c:v>
                </c:pt>
              </c:numCache>
            </c:numRef>
          </c:val>
          <c:extLst>
            <c:ext xmlns:c16="http://schemas.microsoft.com/office/drawing/2014/chart" uri="{C3380CC4-5D6E-409C-BE32-E72D297353CC}">
              <c16:uniqueId val="{00000008-E3E0-44D6-879D-4033F9C02116}"/>
            </c:ext>
          </c:extLst>
        </c:ser>
        <c:dLbls>
          <c:showLegendKey val="0"/>
          <c:showVal val="0"/>
          <c:showCatName val="0"/>
          <c:showSerName val="0"/>
          <c:showPercent val="0"/>
          <c:showBubbleSize val="0"/>
        </c:dLbls>
        <c:gapWidth val="19"/>
        <c:overlap val="-27"/>
        <c:axId val="640065600"/>
        <c:axId val="640069128"/>
      </c:barChart>
      <c:catAx>
        <c:axId val="640065600"/>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vert="horz"/>
          <a:lstStyle/>
          <a:p>
            <a:pPr>
              <a:defRPr sz="900">
                <a:solidFill>
                  <a:schemeClr val="tx1"/>
                </a:solidFill>
                <a:latin typeface="+mj-lt"/>
                <a:ea typeface="Aktiv Grotesk" panose="020B0604020202020204" charset="0"/>
                <a:cs typeface="Aktiv Grotesk" panose="020B0604020202020204" charset="0"/>
              </a:defRPr>
            </a:pPr>
            <a:endParaRPr lang="en-US"/>
          </a:p>
        </c:txPr>
        <c:crossAx val="640069128"/>
        <c:crosses val="autoZero"/>
        <c:auto val="1"/>
        <c:lblAlgn val="ctr"/>
        <c:lblOffset val="100"/>
        <c:noMultiLvlLbl val="0"/>
      </c:catAx>
      <c:valAx>
        <c:axId val="640069128"/>
        <c:scaling>
          <c:orientation val="minMax"/>
          <c:max val="75"/>
          <c:min val="10"/>
        </c:scaling>
        <c:delete val="1"/>
        <c:axPos val="l"/>
        <c:numFmt formatCode="General" sourceLinked="1"/>
        <c:majorTickMark val="out"/>
        <c:minorTickMark val="none"/>
        <c:tickLblPos val="nextTo"/>
        <c:crossAx val="64006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05D5-45C3-8CAB-82473CE138CC}"/>
              </c:ext>
            </c:extLst>
          </c:dPt>
          <c:dPt>
            <c:idx val="1"/>
            <c:invertIfNegative val="0"/>
            <c:bubble3D val="0"/>
            <c:extLst>
              <c:ext xmlns:c16="http://schemas.microsoft.com/office/drawing/2014/chart" uri="{C3380CC4-5D6E-409C-BE32-E72D297353CC}">
                <c16:uniqueId val="{00000001-05D5-45C3-8CAB-82473CE138CC}"/>
              </c:ext>
            </c:extLst>
          </c:dPt>
          <c:dPt>
            <c:idx val="2"/>
            <c:invertIfNegative val="0"/>
            <c:bubble3D val="0"/>
            <c:extLst>
              <c:ext xmlns:c16="http://schemas.microsoft.com/office/drawing/2014/chart" uri="{C3380CC4-5D6E-409C-BE32-E72D297353CC}">
                <c16:uniqueId val="{00000002-05D5-45C3-8CAB-82473CE138CC}"/>
              </c:ext>
            </c:extLst>
          </c:dPt>
          <c:dPt>
            <c:idx val="3"/>
            <c:invertIfNegative val="0"/>
            <c:bubble3D val="0"/>
            <c:extLst>
              <c:ext xmlns:c16="http://schemas.microsoft.com/office/drawing/2014/chart" uri="{C3380CC4-5D6E-409C-BE32-E72D297353CC}">
                <c16:uniqueId val="{00000003-05D5-45C3-8CAB-82473CE138CC}"/>
              </c:ext>
            </c:extLst>
          </c:dPt>
          <c:dPt>
            <c:idx val="4"/>
            <c:invertIfNegative val="0"/>
            <c:bubble3D val="0"/>
            <c:spPr>
              <a:solidFill>
                <a:schemeClr val="bg2">
                  <a:lumMod val="50000"/>
                </a:schemeClr>
              </a:solidFill>
              <a:ln>
                <a:noFill/>
              </a:ln>
              <a:effectLst/>
            </c:spPr>
            <c:extLst>
              <c:ext xmlns:c16="http://schemas.microsoft.com/office/drawing/2014/chart" uri="{C3380CC4-5D6E-409C-BE32-E72D297353CC}">
                <c16:uniqueId val="{00000005-05D5-45C3-8CAB-82473CE138CC}"/>
              </c:ext>
            </c:extLst>
          </c:dPt>
          <c:dPt>
            <c:idx val="5"/>
            <c:invertIfNegative val="0"/>
            <c:bubble3D val="0"/>
            <c:spPr>
              <a:solidFill>
                <a:schemeClr val="bg2"/>
              </a:solidFill>
              <a:ln>
                <a:noFill/>
              </a:ln>
              <a:effectLst/>
            </c:spPr>
            <c:extLst>
              <c:ext xmlns:c16="http://schemas.microsoft.com/office/drawing/2014/chart" uri="{C3380CC4-5D6E-409C-BE32-E72D297353CC}">
                <c16:uniqueId val="{00000007-05D5-45C3-8CAB-82473CE138CC}"/>
              </c:ext>
            </c:extLst>
          </c:dPt>
          <c:dLbls>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D5-45C3-8CAB-82473CE138CC}"/>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D5-45C3-8CAB-82473CE138CC}"/>
                </c:ext>
              </c:extLst>
            </c:dLbl>
            <c:numFmt formatCode="#,##0" sourceLinked="0"/>
            <c:spPr>
              <a:noFill/>
              <a:ln>
                <a:noFill/>
              </a:ln>
              <a:effectLst/>
            </c:spPr>
            <c:txPr>
              <a:bodyPr rot="0" vert="horz"/>
              <a:lstStyle/>
              <a:p>
                <a:pPr>
                  <a:defRPr sz="2000" b="1">
                    <a:solidFill>
                      <a:schemeClr val="bg1"/>
                    </a:solidFill>
                    <a:latin typeface="+mj-lt"/>
                    <a:ea typeface="Aktiv Grotesk" panose="020B0604020202020204" charset="0"/>
                    <a:cs typeface="Aktiv Grotesk" panose="020B060402020202020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List1!$A$3:$A$8</c:f>
              <c:strCache>
                <c:ptCount val="6"/>
                <c:pt idx="0">
                  <c:v>Q1´20</c:v>
                </c:pt>
                <c:pt idx="1">
                  <c:v>Q2´20</c:v>
                </c:pt>
                <c:pt idx="2">
                  <c:v>Q4´20</c:v>
                </c:pt>
                <c:pt idx="3">
                  <c:v>Q1'22</c:v>
                </c:pt>
                <c:pt idx="4">
                  <c:v>Q3'22</c:v>
                </c:pt>
                <c:pt idx="5">
                  <c:v>Q1'23</c:v>
                </c:pt>
              </c:strCache>
            </c:strRef>
          </c:cat>
          <c:val>
            <c:numRef>
              <c:f>List1!$B$3:$B$8</c:f>
              <c:numCache>
                <c:formatCode>General</c:formatCode>
                <c:ptCount val="6"/>
                <c:pt idx="0">
                  <c:v>62</c:v>
                </c:pt>
                <c:pt idx="1">
                  <c:v>37</c:v>
                </c:pt>
                <c:pt idx="2">
                  <c:v>36</c:v>
                </c:pt>
                <c:pt idx="3">
                  <c:v>35</c:v>
                </c:pt>
                <c:pt idx="4">
                  <c:v>27</c:v>
                </c:pt>
                <c:pt idx="5">
                  <c:v>28</c:v>
                </c:pt>
              </c:numCache>
            </c:numRef>
          </c:val>
          <c:extLst>
            <c:ext xmlns:c16="http://schemas.microsoft.com/office/drawing/2014/chart" uri="{C3380CC4-5D6E-409C-BE32-E72D297353CC}">
              <c16:uniqueId val="{00000008-05D5-45C3-8CAB-82473CE138CC}"/>
            </c:ext>
          </c:extLst>
        </c:ser>
        <c:dLbls>
          <c:showLegendKey val="0"/>
          <c:showVal val="0"/>
          <c:showCatName val="0"/>
          <c:showSerName val="0"/>
          <c:showPercent val="0"/>
          <c:showBubbleSize val="0"/>
        </c:dLbls>
        <c:gapWidth val="19"/>
        <c:overlap val="-27"/>
        <c:axId val="640076968"/>
        <c:axId val="640077360"/>
      </c:barChart>
      <c:catAx>
        <c:axId val="640076968"/>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vert="horz"/>
          <a:lstStyle/>
          <a:p>
            <a:pPr>
              <a:defRPr sz="900">
                <a:solidFill>
                  <a:schemeClr val="tx1"/>
                </a:solidFill>
                <a:latin typeface="+mj-lt"/>
                <a:ea typeface="Aktiv Grotesk" panose="020B0604020202020204" charset="0"/>
                <a:cs typeface="Aktiv Grotesk" panose="020B0604020202020204" charset="0"/>
              </a:defRPr>
            </a:pPr>
            <a:endParaRPr lang="en-US"/>
          </a:p>
        </c:txPr>
        <c:crossAx val="640077360"/>
        <c:crosses val="autoZero"/>
        <c:auto val="1"/>
        <c:lblAlgn val="ctr"/>
        <c:lblOffset val="100"/>
        <c:noMultiLvlLbl val="0"/>
      </c:catAx>
      <c:valAx>
        <c:axId val="640077360"/>
        <c:scaling>
          <c:orientation val="minMax"/>
          <c:max val="75"/>
          <c:min val="10"/>
        </c:scaling>
        <c:delete val="1"/>
        <c:axPos val="l"/>
        <c:numFmt formatCode="General" sourceLinked="1"/>
        <c:majorTickMark val="out"/>
        <c:minorTickMark val="none"/>
        <c:tickLblPos val="nextTo"/>
        <c:crossAx val="640076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FFDB-4A09-9362-C9C7FA8618D1}"/>
              </c:ext>
            </c:extLst>
          </c:dPt>
          <c:dPt>
            <c:idx val="1"/>
            <c:invertIfNegative val="0"/>
            <c:bubble3D val="0"/>
            <c:extLst>
              <c:ext xmlns:c16="http://schemas.microsoft.com/office/drawing/2014/chart" uri="{C3380CC4-5D6E-409C-BE32-E72D297353CC}">
                <c16:uniqueId val="{00000001-FFDB-4A09-9362-C9C7FA8618D1}"/>
              </c:ext>
            </c:extLst>
          </c:dPt>
          <c:dPt>
            <c:idx val="2"/>
            <c:invertIfNegative val="0"/>
            <c:bubble3D val="0"/>
            <c:extLst>
              <c:ext xmlns:c16="http://schemas.microsoft.com/office/drawing/2014/chart" uri="{C3380CC4-5D6E-409C-BE32-E72D297353CC}">
                <c16:uniqueId val="{00000002-FFDB-4A09-9362-C9C7FA8618D1}"/>
              </c:ext>
            </c:extLst>
          </c:dPt>
          <c:dPt>
            <c:idx val="3"/>
            <c:invertIfNegative val="0"/>
            <c:bubble3D val="0"/>
            <c:extLst>
              <c:ext xmlns:c16="http://schemas.microsoft.com/office/drawing/2014/chart" uri="{C3380CC4-5D6E-409C-BE32-E72D297353CC}">
                <c16:uniqueId val="{00000003-FFDB-4A09-9362-C9C7FA8618D1}"/>
              </c:ext>
            </c:extLst>
          </c:dPt>
          <c:dPt>
            <c:idx val="4"/>
            <c:invertIfNegative val="0"/>
            <c:bubble3D val="0"/>
            <c:spPr>
              <a:solidFill>
                <a:schemeClr val="bg2">
                  <a:lumMod val="50000"/>
                </a:schemeClr>
              </a:solidFill>
              <a:ln>
                <a:noFill/>
              </a:ln>
              <a:effectLst/>
            </c:spPr>
            <c:extLst>
              <c:ext xmlns:c16="http://schemas.microsoft.com/office/drawing/2014/chart" uri="{C3380CC4-5D6E-409C-BE32-E72D297353CC}">
                <c16:uniqueId val="{00000005-FFDB-4A09-9362-C9C7FA8618D1}"/>
              </c:ext>
            </c:extLst>
          </c:dPt>
          <c:dPt>
            <c:idx val="5"/>
            <c:invertIfNegative val="0"/>
            <c:bubble3D val="0"/>
            <c:spPr>
              <a:solidFill>
                <a:schemeClr val="bg2"/>
              </a:solidFill>
              <a:ln>
                <a:noFill/>
              </a:ln>
              <a:effectLst/>
            </c:spPr>
            <c:extLst>
              <c:ext xmlns:c16="http://schemas.microsoft.com/office/drawing/2014/chart" uri="{C3380CC4-5D6E-409C-BE32-E72D297353CC}">
                <c16:uniqueId val="{00000007-FFDB-4A09-9362-C9C7FA8618D1}"/>
              </c:ext>
            </c:extLst>
          </c:dPt>
          <c:dLbls>
            <c:dLbl>
              <c:idx val="3"/>
              <c:delete val="1"/>
              <c:extLst>
                <c:ext xmlns:c15="http://schemas.microsoft.com/office/drawing/2012/chart" uri="{CE6537A1-D6FC-4f65-9D91-7224C49458BB}"/>
                <c:ext xmlns:c16="http://schemas.microsoft.com/office/drawing/2014/chart" uri="{C3380CC4-5D6E-409C-BE32-E72D297353CC}">
                  <c16:uniqueId val="{00000003-FFDB-4A09-9362-C9C7FA8618D1}"/>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DB-4A09-9362-C9C7FA8618D1}"/>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DB-4A09-9362-C9C7FA8618D1}"/>
                </c:ext>
              </c:extLst>
            </c:dLbl>
            <c:numFmt formatCode="#,##0" sourceLinked="0"/>
            <c:spPr>
              <a:noFill/>
              <a:ln>
                <a:noFill/>
              </a:ln>
              <a:effectLst/>
            </c:spPr>
            <c:txPr>
              <a:bodyPr rot="0" vert="horz"/>
              <a:lstStyle/>
              <a:p>
                <a:pPr>
                  <a:defRPr sz="2000" b="1">
                    <a:solidFill>
                      <a:schemeClr val="bg1"/>
                    </a:solidFill>
                    <a:latin typeface="+mj-lt"/>
                    <a:ea typeface="Aktiv Grotesk" panose="020B0604020202020204" charset="0"/>
                    <a:cs typeface="Aktiv Grotesk" panose="020B0604020202020204" charset="0"/>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List1!$A$3:$A$8</c:f>
              <c:strCache>
                <c:ptCount val="6"/>
                <c:pt idx="0">
                  <c:v>Q1´20</c:v>
                </c:pt>
                <c:pt idx="1">
                  <c:v>Q2´20</c:v>
                </c:pt>
                <c:pt idx="2">
                  <c:v>Q4´20</c:v>
                </c:pt>
                <c:pt idx="3">
                  <c:v>Q1'22</c:v>
                </c:pt>
                <c:pt idx="4">
                  <c:v>Q3'22</c:v>
                </c:pt>
                <c:pt idx="5">
                  <c:v>Q1'23</c:v>
                </c:pt>
              </c:strCache>
            </c:strRef>
          </c:cat>
          <c:val>
            <c:numRef>
              <c:f>List1!$B$3:$B$8</c:f>
              <c:numCache>
                <c:formatCode>General</c:formatCode>
                <c:ptCount val="6"/>
                <c:pt idx="0">
                  <c:v>52</c:v>
                </c:pt>
                <c:pt idx="1">
                  <c:v>16</c:v>
                </c:pt>
                <c:pt idx="2">
                  <c:v>14</c:v>
                </c:pt>
                <c:pt idx="3">
                  <c:v>33</c:v>
                </c:pt>
                <c:pt idx="4">
                  <c:v>26</c:v>
                </c:pt>
                <c:pt idx="5">
                  <c:v>26</c:v>
                </c:pt>
              </c:numCache>
            </c:numRef>
          </c:val>
          <c:extLst>
            <c:ext xmlns:c16="http://schemas.microsoft.com/office/drawing/2014/chart" uri="{C3380CC4-5D6E-409C-BE32-E72D297353CC}">
              <c16:uniqueId val="{00000008-FFDB-4A09-9362-C9C7FA8618D1}"/>
            </c:ext>
          </c:extLst>
        </c:ser>
        <c:dLbls>
          <c:showLegendKey val="0"/>
          <c:showVal val="0"/>
          <c:showCatName val="0"/>
          <c:showSerName val="0"/>
          <c:showPercent val="0"/>
          <c:showBubbleSize val="0"/>
        </c:dLbls>
        <c:gapWidth val="19"/>
        <c:overlap val="-27"/>
        <c:axId val="761807760"/>
        <c:axId val="761805016"/>
      </c:barChart>
      <c:catAx>
        <c:axId val="761807760"/>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vert="horz"/>
          <a:lstStyle/>
          <a:p>
            <a:pPr>
              <a:defRPr sz="900">
                <a:solidFill>
                  <a:schemeClr val="tx1"/>
                </a:solidFill>
                <a:latin typeface="+mj-lt"/>
                <a:ea typeface="Aktiv Grotesk" panose="020B0604020202020204" charset="0"/>
                <a:cs typeface="Aktiv Grotesk" panose="020B0604020202020204" charset="0"/>
              </a:defRPr>
            </a:pPr>
            <a:endParaRPr lang="en-US"/>
          </a:p>
        </c:txPr>
        <c:crossAx val="761805016"/>
        <c:crosses val="autoZero"/>
        <c:auto val="1"/>
        <c:lblAlgn val="ctr"/>
        <c:lblOffset val="100"/>
        <c:noMultiLvlLbl val="0"/>
      </c:catAx>
      <c:valAx>
        <c:axId val="761805016"/>
        <c:scaling>
          <c:orientation val="minMax"/>
          <c:max val="75"/>
          <c:min val="10"/>
        </c:scaling>
        <c:delete val="1"/>
        <c:axPos val="l"/>
        <c:numFmt formatCode="General" sourceLinked="1"/>
        <c:majorTickMark val="out"/>
        <c:minorTickMark val="none"/>
        <c:tickLblPos val="nextTo"/>
        <c:crossAx val="761807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1.6167700370905005E-2"/>
          <c:y val="2.123025268815603E-2"/>
          <c:w val="0.89961321343222878"/>
          <c:h val="0.97876955944885535"/>
        </c:manualLayout>
      </c:layout>
      <c:doughnutChart>
        <c:varyColors val="1"/>
        <c:ser>
          <c:idx val="0"/>
          <c:order val="0"/>
          <c:tx>
            <c:strRef>
              <c:f>Sheet1!$B$1</c:f>
              <c:strCache>
                <c:ptCount val="1"/>
                <c:pt idx="0">
                  <c:v>Sales</c:v>
                </c:pt>
              </c:strCache>
            </c:strRef>
          </c:tx>
          <c:spPr>
            <a:solidFill>
              <a:srgbClr val="1A1A1A">
                <a:lumMod val="75000"/>
                <a:lumOff val="25000"/>
              </a:srgbClr>
            </a:solidFill>
          </c:spPr>
          <c:dPt>
            <c:idx val="0"/>
            <c:bubble3D val="0"/>
            <c:spPr>
              <a:solidFill>
                <a:srgbClr val="2C6DF6"/>
              </a:solidFill>
            </c:spPr>
            <c:extLst>
              <c:ext xmlns:c16="http://schemas.microsoft.com/office/drawing/2014/chart" uri="{C3380CC4-5D6E-409C-BE32-E72D297353CC}">
                <c16:uniqueId val="{00000001-11C4-479A-93FF-BA7426FF27EE}"/>
              </c:ext>
            </c:extLst>
          </c:dPt>
          <c:dPt>
            <c:idx val="1"/>
            <c:bubble3D val="0"/>
            <c:spPr>
              <a:solidFill>
                <a:srgbClr val="E5E5E5">
                  <a:lumMod val="90000"/>
                </a:srgbClr>
              </a:solidFill>
              <a:ln>
                <a:noFill/>
                <a:prstDash val="lgDash"/>
              </a:ln>
            </c:spPr>
            <c:extLst>
              <c:ext xmlns:c16="http://schemas.microsoft.com/office/drawing/2014/chart" uri="{C3380CC4-5D6E-409C-BE32-E72D297353CC}">
                <c16:uniqueId val="{00000003-11C4-479A-93FF-BA7426FF27EE}"/>
              </c:ext>
            </c:extLst>
          </c:dPt>
          <c:cat>
            <c:strRef>
              <c:f>Sheet1!$A$2:$A$3</c:f>
              <c:strCache>
                <c:ptCount val="2"/>
                <c:pt idx="0">
                  <c:v>CONCERN</c:v>
                </c:pt>
                <c:pt idx="1">
                  <c:v>NOT CONCERN</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11C4-479A-93FF-BA7426FF27EE}"/>
            </c:ext>
          </c:extLst>
        </c:ser>
        <c:dLbls>
          <c:showLegendKey val="0"/>
          <c:showVal val="0"/>
          <c:showCatName val="0"/>
          <c:showSerName val="0"/>
          <c:showPercent val="0"/>
          <c:showBubbleSize val="0"/>
          <c:showLeaderLines val="1"/>
        </c:dLbls>
        <c:firstSliceAng val="0"/>
        <c:holeSize val="83"/>
      </c:doughnutChart>
    </c:plotArea>
    <c:plotVisOnly val="1"/>
    <c:dispBlanksAs val="gap"/>
    <c:showDLblsOverMax val="0"/>
  </c:chart>
  <c:txPr>
    <a:bodyPr/>
    <a:lstStyle/>
    <a:p>
      <a:pPr>
        <a:defRPr sz="1200">
          <a:latin typeface="Aria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1.6167700370905005E-2"/>
          <c:y val="2.123025268815603E-2"/>
          <c:w val="0.89961321343222878"/>
          <c:h val="0.97876955944885535"/>
        </c:manualLayout>
      </c:layout>
      <c:doughnutChart>
        <c:varyColors val="1"/>
        <c:ser>
          <c:idx val="0"/>
          <c:order val="0"/>
          <c:tx>
            <c:strRef>
              <c:f>Sheet1!$B$1</c:f>
              <c:strCache>
                <c:ptCount val="1"/>
                <c:pt idx="0">
                  <c:v>Sales</c:v>
                </c:pt>
              </c:strCache>
            </c:strRef>
          </c:tx>
          <c:spPr>
            <a:solidFill>
              <a:srgbClr val="1A1A1A">
                <a:lumMod val="75000"/>
                <a:lumOff val="25000"/>
              </a:srgbClr>
            </a:solidFill>
          </c:spPr>
          <c:dPt>
            <c:idx val="0"/>
            <c:bubble3D val="0"/>
            <c:spPr>
              <a:solidFill>
                <a:srgbClr val="2C6DF6"/>
              </a:solidFill>
            </c:spPr>
            <c:extLst>
              <c:ext xmlns:c16="http://schemas.microsoft.com/office/drawing/2014/chart" uri="{C3380CC4-5D6E-409C-BE32-E72D297353CC}">
                <c16:uniqueId val="{00000001-409C-47DC-96C1-B28024608B76}"/>
              </c:ext>
            </c:extLst>
          </c:dPt>
          <c:dPt>
            <c:idx val="1"/>
            <c:bubble3D val="0"/>
            <c:spPr>
              <a:solidFill>
                <a:srgbClr val="E5E5E5">
                  <a:lumMod val="90000"/>
                </a:srgbClr>
              </a:solidFill>
              <a:ln>
                <a:noFill/>
                <a:prstDash val="lgDash"/>
              </a:ln>
            </c:spPr>
            <c:extLst>
              <c:ext xmlns:c16="http://schemas.microsoft.com/office/drawing/2014/chart" uri="{C3380CC4-5D6E-409C-BE32-E72D297353CC}">
                <c16:uniqueId val="{00000003-409C-47DC-96C1-B28024608B76}"/>
              </c:ext>
            </c:extLst>
          </c:dPt>
          <c:cat>
            <c:strRef>
              <c:f>Sheet1!$A$2:$A$3</c:f>
              <c:strCache>
                <c:ptCount val="2"/>
                <c:pt idx="0">
                  <c:v>CONCERN</c:v>
                </c:pt>
                <c:pt idx="1">
                  <c:v>NOT CONCERN</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409C-47DC-96C1-B28024608B76}"/>
            </c:ext>
          </c:extLst>
        </c:ser>
        <c:dLbls>
          <c:showLegendKey val="0"/>
          <c:showVal val="0"/>
          <c:showCatName val="0"/>
          <c:showSerName val="0"/>
          <c:showPercent val="0"/>
          <c:showBubbleSize val="0"/>
          <c:showLeaderLines val="1"/>
        </c:dLbls>
        <c:firstSliceAng val="0"/>
        <c:holeSize val="83"/>
      </c:doughnutChart>
    </c:plotArea>
    <c:plotVisOnly val="1"/>
    <c:dispBlanksAs val="gap"/>
    <c:showDLblsOverMax val="0"/>
  </c:chart>
  <c:txPr>
    <a:bodyPr/>
    <a:lstStyle/>
    <a:p>
      <a:pPr>
        <a:defRPr sz="1200">
          <a:latin typeface="Aria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1.6167700370905005E-2"/>
          <c:y val="2.123025268815603E-2"/>
          <c:w val="0.89961321343222878"/>
          <c:h val="0.97876955944885535"/>
        </c:manualLayout>
      </c:layout>
      <c:doughnutChart>
        <c:varyColors val="1"/>
        <c:ser>
          <c:idx val="0"/>
          <c:order val="0"/>
          <c:tx>
            <c:strRef>
              <c:f>Sheet1!$B$1</c:f>
              <c:strCache>
                <c:ptCount val="1"/>
                <c:pt idx="0">
                  <c:v>Sales</c:v>
                </c:pt>
              </c:strCache>
            </c:strRef>
          </c:tx>
          <c:spPr>
            <a:solidFill>
              <a:srgbClr val="1A1A1A">
                <a:lumMod val="75000"/>
                <a:lumOff val="25000"/>
              </a:srgbClr>
            </a:solidFill>
          </c:spPr>
          <c:dPt>
            <c:idx val="0"/>
            <c:bubble3D val="0"/>
            <c:spPr>
              <a:solidFill>
                <a:srgbClr val="2C6DF6"/>
              </a:solidFill>
            </c:spPr>
            <c:extLst>
              <c:ext xmlns:c16="http://schemas.microsoft.com/office/drawing/2014/chart" uri="{C3380CC4-5D6E-409C-BE32-E72D297353CC}">
                <c16:uniqueId val="{00000001-8B2F-4F37-93F9-F0F5DAB6F813}"/>
              </c:ext>
            </c:extLst>
          </c:dPt>
          <c:dPt>
            <c:idx val="1"/>
            <c:bubble3D val="0"/>
            <c:spPr>
              <a:solidFill>
                <a:srgbClr val="E5E5E5">
                  <a:lumMod val="90000"/>
                </a:srgbClr>
              </a:solidFill>
              <a:ln>
                <a:noFill/>
                <a:prstDash val="lgDash"/>
              </a:ln>
            </c:spPr>
            <c:extLst>
              <c:ext xmlns:c16="http://schemas.microsoft.com/office/drawing/2014/chart" uri="{C3380CC4-5D6E-409C-BE32-E72D297353CC}">
                <c16:uniqueId val="{00000003-8B2F-4F37-93F9-F0F5DAB6F813}"/>
              </c:ext>
            </c:extLst>
          </c:dPt>
          <c:cat>
            <c:strRef>
              <c:f>Sheet1!$A$2:$A$3</c:f>
              <c:strCache>
                <c:ptCount val="2"/>
                <c:pt idx="0">
                  <c:v>CONCERN</c:v>
                </c:pt>
                <c:pt idx="1">
                  <c:v>NOT CONCERN</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4-8B2F-4F37-93F9-F0F5DAB6F813}"/>
            </c:ext>
          </c:extLst>
        </c:ser>
        <c:dLbls>
          <c:showLegendKey val="0"/>
          <c:showVal val="0"/>
          <c:showCatName val="0"/>
          <c:showSerName val="0"/>
          <c:showPercent val="0"/>
          <c:showBubbleSize val="0"/>
          <c:showLeaderLines val="1"/>
        </c:dLbls>
        <c:firstSliceAng val="0"/>
        <c:holeSize val="83"/>
      </c:doughnutChart>
    </c:plotArea>
    <c:plotVisOnly val="1"/>
    <c:dispBlanksAs val="gap"/>
    <c:showDLblsOverMax val="0"/>
  </c:chart>
  <c:txPr>
    <a:bodyPr/>
    <a:lstStyle/>
    <a:p>
      <a:pPr>
        <a:defRPr sz="1200">
          <a:latin typeface="Aria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C6255-926A-1048-8722-5DF134D00F63}"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E7296-944A-A144-A442-6F64D883BE1C}" type="slidenum">
              <a:rPr lang="en-US" smtClean="0"/>
              <a:t>‹#›</a:t>
            </a:fld>
            <a:endParaRPr lang="en-US"/>
          </a:p>
        </p:txBody>
      </p:sp>
    </p:spTree>
    <p:extLst>
      <p:ext uri="{BB962C8B-B14F-4D97-AF65-F5344CB8AC3E}">
        <p14:creationId xmlns:p14="http://schemas.microsoft.com/office/powerpoint/2010/main" val="191110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b1bc1023db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b1bc1023d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3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093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0: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20:notes"/>
          <p:cNvSpPr txBox="1">
            <a:spLocks noGrp="1"/>
          </p:cNvSpPr>
          <p:nvPr>
            <p:ph type="body" idx="1"/>
          </p:nvPr>
        </p:nvSpPr>
        <p:spPr>
          <a:xfrm>
            <a:off x="666909" y="4751219"/>
            <a:ext cx="5335270" cy="38875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5" name="Google Shape;445;p20:notes"/>
          <p:cNvSpPr txBox="1">
            <a:spLocks noGrp="1"/>
          </p:cNvSpPr>
          <p:nvPr>
            <p:ph type="sldNum" idx="12"/>
          </p:nvPr>
        </p:nvSpPr>
        <p:spPr>
          <a:xfrm>
            <a:off x="3777607" y="9377316"/>
            <a:ext cx="2889938" cy="49525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404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0: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20:notes"/>
          <p:cNvSpPr txBox="1">
            <a:spLocks noGrp="1"/>
          </p:cNvSpPr>
          <p:nvPr>
            <p:ph type="body" idx="1"/>
          </p:nvPr>
        </p:nvSpPr>
        <p:spPr>
          <a:xfrm>
            <a:off x="666909" y="4751219"/>
            <a:ext cx="5335270" cy="38875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5" name="Google Shape;445;p20:notes"/>
          <p:cNvSpPr txBox="1">
            <a:spLocks noGrp="1"/>
          </p:cNvSpPr>
          <p:nvPr>
            <p:ph type="sldNum" idx="12"/>
          </p:nvPr>
        </p:nvSpPr>
        <p:spPr>
          <a:xfrm>
            <a:off x="3777607" y="9377316"/>
            <a:ext cx="2889938" cy="49525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2264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46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78b30956c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78b30956c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0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17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346EA5FC-C675-4C70-886D-8652525AFB1C}" type="slidenum">
              <a:rPr lang="en-GB" smtClean="0"/>
              <a:t>10</a:t>
            </a:fld>
            <a:endParaRPr lang="en-GB"/>
          </a:p>
        </p:txBody>
      </p:sp>
    </p:spTree>
    <p:extLst>
      <p:ext uri="{BB962C8B-B14F-4D97-AF65-F5344CB8AC3E}">
        <p14:creationId xmlns:p14="http://schemas.microsoft.com/office/powerpoint/2010/main" val="2263533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355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a78b30956c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a78b30956c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760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Master" Target="../slideMasters/slideMaster5.xml"/><Relationship Id="rId4" Type="http://schemas.openxmlformats.org/officeDocument/2006/relationships/image" Target="../media/image5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 Placeholder 17">
            <a:extLst>
              <a:ext uri="{FF2B5EF4-FFF2-40B4-BE49-F238E27FC236}">
                <a16:creationId xmlns:a16="http://schemas.microsoft.com/office/drawing/2014/main" id="{4D8E56BE-097F-EB4E-3287-BD1DCBFF4884}"/>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9" name="Text Placeholder 17">
            <a:extLst>
              <a:ext uri="{FF2B5EF4-FFF2-40B4-BE49-F238E27FC236}">
                <a16:creationId xmlns:a16="http://schemas.microsoft.com/office/drawing/2014/main" id="{6942A971-1821-DF95-6B7B-A7991E06FA8B}"/>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EC3D6C2-3D92-FDB9-8FF6-0B85288173C0}"/>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5" name="TextBox 14">
            <a:extLst>
              <a:ext uri="{FF2B5EF4-FFF2-40B4-BE49-F238E27FC236}">
                <a16:creationId xmlns:a16="http://schemas.microsoft.com/office/drawing/2014/main" id="{D439B148-E719-27C3-3403-978BEDC13EC0}"/>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8337420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48684274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yp_title_and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F25C-611F-5946-A757-98CBE87CC8B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11" name="Text Placeholder 10">
            <a:extLst>
              <a:ext uri="{FF2B5EF4-FFF2-40B4-BE49-F238E27FC236}">
                <a16:creationId xmlns:a16="http://schemas.microsoft.com/office/drawing/2014/main" id="{D84B7C4B-5E7C-3B57-7A87-AA7A24A5F2B5}"/>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5" name="Straight Connector 4">
            <a:extLst>
              <a:ext uri="{FF2B5EF4-FFF2-40B4-BE49-F238E27FC236}">
                <a16:creationId xmlns:a16="http://schemas.microsoft.com/office/drawing/2014/main" id="{6FD4EA98-BF31-5C57-6FCA-CC2DE7D012B7}"/>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8135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yp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9" name="Text Placeholder 10">
            <a:extLst>
              <a:ext uri="{FF2B5EF4-FFF2-40B4-BE49-F238E27FC236}">
                <a16:creationId xmlns:a16="http://schemas.microsoft.com/office/drawing/2014/main" id="{A7D447D7-AD37-E5BC-FBE0-AE089392E05B}"/>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7CFE5F6-0ABB-2CA3-C74A-99B42FD5E92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4" name="Straight Connector 3">
            <a:extLst>
              <a:ext uri="{FF2B5EF4-FFF2-40B4-BE49-F238E27FC236}">
                <a16:creationId xmlns:a16="http://schemas.microsoft.com/office/drawing/2014/main" id="{126D5F0D-4411-C2F1-C6EE-CE0F553BA1C6}"/>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FE75FFEF-1818-D449-CEAB-1C574E815329}"/>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7970852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yp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2082803"/>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2082803"/>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2082803"/>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608409"/>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608409"/>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608409"/>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Text Placeholder 10">
            <a:extLst>
              <a:ext uri="{FF2B5EF4-FFF2-40B4-BE49-F238E27FC236}">
                <a16:creationId xmlns:a16="http://schemas.microsoft.com/office/drawing/2014/main" id="{EE3F5269-C1DC-2C7C-6829-F77D90998064}"/>
              </a:ext>
            </a:extLst>
          </p:cNvPr>
          <p:cNvSpPr>
            <a:spLocks noGrp="1"/>
          </p:cNvSpPr>
          <p:nvPr>
            <p:ph type="body" sz="quarter" idx="19" hasCustomPrompt="1"/>
          </p:nvPr>
        </p:nvSpPr>
        <p:spPr>
          <a:xfrm>
            <a:off x="288559" y="5985327"/>
            <a:ext cx="11582398"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itle 1">
            <a:extLst>
              <a:ext uri="{FF2B5EF4-FFF2-40B4-BE49-F238E27FC236}">
                <a16:creationId xmlns:a16="http://schemas.microsoft.com/office/drawing/2014/main" id="{AEE6AB25-4CDE-ED86-EE3C-2CA82FCF446F}"/>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18" name="Straight Connector 17">
            <a:extLst>
              <a:ext uri="{FF2B5EF4-FFF2-40B4-BE49-F238E27FC236}">
                <a16:creationId xmlns:a16="http://schemas.microsoft.com/office/drawing/2014/main" id="{67EF1E46-1337-435B-6F96-948F983E07BB}"/>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E6F7F4C0-E6F7-792B-D58C-643DEB47C12E}"/>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957312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yp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208280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60841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0" name="Text Placeholder 10">
            <a:extLst>
              <a:ext uri="{FF2B5EF4-FFF2-40B4-BE49-F238E27FC236}">
                <a16:creationId xmlns:a16="http://schemas.microsoft.com/office/drawing/2014/main" id="{F180A1E1-EF14-8968-BBD5-6D02AC2BDF0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itle 1">
            <a:extLst>
              <a:ext uri="{FF2B5EF4-FFF2-40B4-BE49-F238E27FC236}">
                <a16:creationId xmlns:a16="http://schemas.microsoft.com/office/drawing/2014/main" id="{5C652087-4AD9-06EF-5607-15CECEB54C2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19" name="Straight Connector 18">
            <a:extLst>
              <a:ext uri="{FF2B5EF4-FFF2-40B4-BE49-F238E27FC236}">
                <a16:creationId xmlns:a16="http://schemas.microsoft.com/office/drawing/2014/main" id="{BA135750-1261-BC7B-9A58-A00B48682132}"/>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5370EF36-EB2A-65C7-C0F8-688E55EF8052}"/>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3890879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yp_three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8" name="Text Placeholder 10">
            <a:extLst>
              <a:ext uri="{FF2B5EF4-FFF2-40B4-BE49-F238E27FC236}">
                <a16:creationId xmlns:a16="http://schemas.microsoft.com/office/drawing/2014/main" id="{4C9009D2-DE9F-C580-0069-71F8F68B674F}"/>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itle 1">
            <a:extLst>
              <a:ext uri="{FF2B5EF4-FFF2-40B4-BE49-F238E27FC236}">
                <a16:creationId xmlns:a16="http://schemas.microsoft.com/office/drawing/2014/main" id="{73FCBC1E-7EFE-4663-A738-6886100E9E7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7" name="Straight Connector 6">
            <a:extLst>
              <a:ext uri="{FF2B5EF4-FFF2-40B4-BE49-F238E27FC236}">
                <a16:creationId xmlns:a16="http://schemas.microsoft.com/office/drawing/2014/main" id="{B39A74BF-2DD6-3F05-945A-5D71479F4CEE}"/>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726E5B4-BD5B-4E00-35E0-4F73235E8DC6}"/>
              </a:ext>
            </a:extLst>
          </p:cNvPr>
          <p:cNvSpPr>
            <a:spLocks noGrp="1"/>
          </p:cNvSpPr>
          <p:nvPr>
            <p:ph idx="1"/>
          </p:nvPr>
        </p:nvSpPr>
        <p:spPr>
          <a:xfrm>
            <a:off x="288559" y="419077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F3ADE24-C798-CA63-134A-D2928B468889}"/>
              </a:ext>
            </a:extLst>
          </p:cNvPr>
          <p:cNvSpPr>
            <a:spLocks noGrp="1"/>
          </p:cNvSpPr>
          <p:nvPr>
            <p:ph idx="14"/>
          </p:nvPr>
        </p:nvSpPr>
        <p:spPr>
          <a:xfrm>
            <a:off x="4237582" y="419077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8BBDA64-0D13-2635-3928-601607F3A856}"/>
              </a:ext>
            </a:extLst>
          </p:cNvPr>
          <p:cNvSpPr>
            <a:spLocks noGrp="1"/>
          </p:cNvSpPr>
          <p:nvPr>
            <p:ph idx="15"/>
          </p:nvPr>
        </p:nvSpPr>
        <p:spPr>
          <a:xfrm>
            <a:off x="8186606" y="419077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4">
            <a:extLst>
              <a:ext uri="{FF2B5EF4-FFF2-40B4-BE49-F238E27FC236}">
                <a16:creationId xmlns:a16="http://schemas.microsoft.com/office/drawing/2014/main" id="{86D304D5-4D81-59E8-3AA0-6583EA6CE8DE}"/>
              </a:ext>
            </a:extLst>
          </p:cNvPr>
          <p:cNvSpPr>
            <a:spLocks noGrp="1"/>
          </p:cNvSpPr>
          <p:nvPr>
            <p:ph type="pic" sz="quarter" idx="20" hasCustomPrompt="1"/>
          </p:nvPr>
        </p:nvSpPr>
        <p:spPr>
          <a:xfrm>
            <a:off x="288559" y="1632858"/>
            <a:ext cx="3684352" cy="2041112"/>
          </a:xfrm>
        </p:spPr>
        <p:txBody>
          <a:bodyPr/>
          <a:lstStyle>
            <a:lvl1pPr marL="0" indent="0" algn="ctr">
              <a:buNone/>
              <a:defRPr/>
            </a:lvl1pPr>
          </a:lstStyle>
          <a:p>
            <a:r>
              <a:rPr lang="en-US"/>
              <a:t>Click picture icon to add photo</a:t>
            </a:r>
          </a:p>
        </p:txBody>
      </p:sp>
      <p:sp>
        <p:nvSpPr>
          <p:cNvPr id="16" name="Picture Placeholder 4">
            <a:extLst>
              <a:ext uri="{FF2B5EF4-FFF2-40B4-BE49-F238E27FC236}">
                <a16:creationId xmlns:a16="http://schemas.microsoft.com/office/drawing/2014/main" id="{AD624F43-E3B5-F3DF-65BA-18BEBC9ABE3F}"/>
              </a:ext>
            </a:extLst>
          </p:cNvPr>
          <p:cNvSpPr>
            <a:spLocks noGrp="1"/>
          </p:cNvSpPr>
          <p:nvPr>
            <p:ph type="pic" sz="quarter" idx="21" hasCustomPrompt="1"/>
          </p:nvPr>
        </p:nvSpPr>
        <p:spPr>
          <a:xfrm>
            <a:off x="4237582" y="1632858"/>
            <a:ext cx="3684352" cy="2041112"/>
          </a:xfrm>
        </p:spPr>
        <p:txBody>
          <a:bodyPr/>
          <a:lstStyle>
            <a:lvl1pPr marL="0" indent="0" algn="ctr">
              <a:buNone/>
              <a:defRPr/>
            </a:lvl1pPr>
          </a:lstStyle>
          <a:p>
            <a:r>
              <a:rPr lang="en-US"/>
              <a:t>Click picture icon to add photo</a:t>
            </a:r>
          </a:p>
        </p:txBody>
      </p:sp>
      <p:sp>
        <p:nvSpPr>
          <p:cNvPr id="17" name="Picture Placeholder 4">
            <a:extLst>
              <a:ext uri="{FF2B5EF4-FFF2-40B4-BE49-F238E27FC236}">
                <a16:creationId xmlns:a16="http://schemas.microsoft.com/office/drawing/2014/main" id="{7A405C6D-D024-EC52-520E-7CEF7118B63F}"/>
              </a:ext>
            </a:extLst>
          </p:cNvPr>
          <p:cNvSpPr>
            <a:spLocks noGrp="1"/>
          </p:cNvSpPr>
          <p:nvPr>
            <p:ph type="pic" sz="quarter" idx="22" hasCustomPrompt="1"/>
          </p:nvPr>
        </p:nvSpPr>
        <p:spPr>
          <a:xfrm>
            <a:off x="8186605" y="1632858"/>
            <a:ext cx="3684352" cy="2041112"/>
          </a:xfrm>
        </p:spPr>
        <p:txBody>
          <a:bodyPr/>
          <a:lstStyle>
            <a:lvl1pPr marL="0" indent="0" algn="ctr">
              <a:buNone/>
              <a:defRPr/>
            </a:lvl1pPr>
          </a:lstStyle>
          <a:p>
            <a:r>
              <a:rPr lang="en-US"/>
              <a:t>Click picture icon to add photo</a:t>
            </a:r>
          </a:p>
        </p:txBody>
      </p:sp>
      <p:sp>
        <p:nvSpPr>
          <p:cNvPr id="19" name="Text Placeholder 6">
            <a:extLst>
              <a:ext uri="{FF2B5EF4-FFF2-40B4-BE49-F238E27FC236}">
                <a16:creationId xmlns:a16="http://schemas.microsoft.com/office/drawing/2014/main" id="{3BFB8C74-B06B-6CFC-2D77-48ACF087ADE7}"/>
              </a:ext>
            </a:extLst>
          </p:cNvPr>
          <p:cNvSpPr>
            <a:spLocks noGrp="1"/>
          </p:cNvSpPr>
          <p:nvPr>
            <p:ph type="body" sz="quarter" idx="16" hasCustomPrompt="1"/>
          </p:nvPr>
        </p:nvSpPr>
        <p:spPr>
          <a:xfrm>
            <a:off x="288558" y="375422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0" name="Text Placeholder 6">
            <a:extLst>
              <a:ext uri="{FF2B5EF4-FFF2-40B4-BE49-F238E27FC236}">
                <a16:creationId xmlns:a16="http://schemas.microsoft.com/office/drawing/2014/main" id="{6743F6AA-342D-8F2B-566B-B9BF40019FF0}"/>
              </a:ext>
            </a:extLst>
          </p:cNvPr>
          <p:cNvSpPr>
            <a:spLocks noGrp="1"/>
          </p:cNvSpPr>
          <p:nvPr>
            <p:ph type="body" sz="quarter" idx="24" hasCustomPrompt="1"/>
          </p:nvPr>
        </p:nvSpPr>
        <p:spPr>
          <a:xfrm>
            <a:off x="4237582" y="375422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1" name="Text Placeholder 6">
            <a:extLst>
              <a:ext uri="{FF2B5EF4-FFF2-40B4-BE49-F238E27FC236}">
                <a16:creationId xmlns:a16="http://schemas.microsoft.com/office/drawing/2014/main" id="{4C467062-502A-D066-43CD-99EE05E7C5DA}"/>
              </a:ext>
            </a:extLst>
          </p:cNvPr>
          <p:cNvSpPr>
            <a:spLocks noGrp="1"/>
          </p:cNvSpPr>
          <p:nvPr>
            <p:ph type="body" sz="quarter" idx="18" hasCustomPrompt="1"/>
          </p:nvPr>
        </p:nvSpPr>
        <p:spPr>
          <a:xfrm>
            <a:off x="8186605" y="375422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3" name="Text Placeholder 6">
            <a:extLst>
              <a:ext uri="{FF2B5EF4-FFF2-40B4-BE49-F238E27FC236}">
                <a16:creationId xmlns:a16="http://schemas.microsoft.com/office/drawing/2014/main" id="{51484B43-21FE-B0A1-A31A-BE6AD84E3926}"/>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4923959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yp_four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0" name="Text Placeholder 10">
            <a:extLst>
              <a:ext uri="{FF2B5EF4-FFF2-40B4-BE49-F238E27FC236}">
                <a16:creationId xmlns:a16="http://schemas.microsoft.com/office/drawing/2014/main" id="{52BD1DA6-2F3A-8497-317F-A33FE7FE9D1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itle 1">
            <a:extLst>
              <a:ext uri="{FF2B5EF4-FFF2-40B4-BE49-F238E27FC236}">
                <a16:creationId xmlns:a16="http://schemas.microsoft.com/office/drawing/2014/main" id="{E626DB92-A0AA-1D4E-DCEC-54D5E5605B1B}"/>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cxnSp>
        <p:nvCxnSpPr>
          <p:cNvPr id="9" name="Straight Connector 8">
            <a:extLst>
              <a:ext uri="{FF2B5EF4-FFF2-40B4-BE49-F238E27FC236}">
                <a16:creationId xmlns:a16="http://schemas.microsoft.com/office/drawing/2014/main" id="{5C7DD2E8-792A-AEFC-E67F-D77E3B5938C1}"/>
              </a:ext>
            </a:extLst>
          </p:cNvPr>
          <p:cNvCxnSpPr>
            <a:cxnSpLocks/>
          </p:cNvCxnSpPr>
          <p:nvPr userDrawn="1"/>
        </p:nvCxnSpPr>
        <p:spPr>
          <a:xfrm>
            <a:off x="278932" y="718606"/>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3A50AC7-EF1B-06BD-6C82-F5E0A8824140}"/>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ECCED81-E160-CC9F-96BC-CCA54BC2AB36}"/>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C1824ED-E104-5863-D8DF-6AF9F31421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6C693F40-4A3C-FDB9-A028-98592D644B6C}"/>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4">
            <a:extLst>
              <a:ext uri="{FF2B5EF4-FFF2-40B4-BE49-F238E27FC236}">
                <a16:creationId xmlns:a16="http://schemas.microsoft.com/office/drawing/2014/main" id="{DB8AF23D-65B8-8384-5548-FF42652FBF21}"/>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a:t>Click picture icon to add photo</a:t>
            </a:r>
          </a:p>
        </p:txBody>
      </p:sp>
      <p:sp>
        <p:nvSpPr>
          <p:cNvPr id="19" name="Picture Placeholder 4">
            <a:extLst>
              <a:ext uri="{FF2B5EF4-FFF2-40B4-BE49-F238E27FC236}">
                <a16:creationId xmlns:a16="http://schemas.microsoft.com/office/drawing/2014/main" id="{1CCE717F-B29B-9E5A-9E93-FDAD0795A740}"/>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a:t>Click picture icon to add photo</a:t>
            </a:r>
          </a:p>
        </p:txBody>
      </p:sp>
      <p:sp>
        <p:nvSpPr>
          <p:cNvPr id="21" name="Picture Placeholder 4">
            <a:extLst>
              <a:ext uri="{FF2B5EF4-FFF2-40B4-BE49-F238E27FC236}">
                <a16:creationId xmlns:a16="http://schemas.microsoft.com/office/drawing/2014/main" id="{7D458F08-34A8-CE5C-DD22-63798281F6E7}"/>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a:t>Click picture icon to add photo</a:t>
            </a:r>
          </a:p>
        </p:txBody>
      </p:sp>
      <p:sp>
        <p:nvSpPr>
          <p:cNvPr id="22" name="Picture Placeholder 4">
            <a:extLst>
              <a:ext uri="{FF2B5EF4-FFF2-40B4-BE49-F238E27FC236}">
                <a16:creationId xmlns:a16="http://schemas.microsoft.com/office/drawing/2014/main" id="{CDD1D9EB-F526-0267-384F-4B3F58A56D9E}"/>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a:t>Click picture icon to add photo</a:t>
            </a:r>
          </a:p>
        </p:txBody>
      </p:sp>
      <p:sp>
        <p:nvSpPr>
          <p:cNvPr id="23" name="Text Placeholder 6">
            <a:extLst>
              <a:ext uri="{FF2B5EF4-FFF2-40B4-BE49-F238E27FC236}">
                <a16:creationId xmlns:a16="http://schemas.microsoft.com/office/drawing/2014/main" id="{2D8888BC-56A9-8D6B-3914-B5265AF614EB}"/>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4" name="Text Placeholder 6">
            <a:extLst>
              <a:ext uri="{FF2B5EF4-FFF2-40B4-BE49-F238E27FC236}">
                <a16:creationId xmlns:a16="http://schemas.microsoft.com/office/drawing/2014/main" id="{1A83D8D5-1A14-BFA8-3A2D-8F83DAE8E4F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5" name="Text Placeholder 6">
            <a:extLst>
              <a:ext uri="{FF2B5EF4-FFF2-40B4-BE49-F238E27FC236}">
                <a16:creationId xmlns:a16="http://schemas.microsoft.com/office/drawing/2014/main" id="{8FD46FC2-34E5-C791-DF24-FDA9AC97DE4B}"/>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6" name="Text Placeholder 6">
            <a:extLst>
              <a:ext uri="{FF2B5EF4-FFF2-40B4-BE49-F238E27FC236}">
                <a16:creationId xmlns:a16="http://schemas.microsoft.com/office/drawing/2014/main" id="{61527C26-EEF9-B6E7-95A8-57A4BB373F3A}"/>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3" name="Text Placeholder 6">
            <a:extLst>
              <a:ext uri="{FF2B5EF4-FFF2-40B4-BE49-F238E27FC236}">
                <a16:creationId xmlns:a16="http://schemas.microsoft.com/office/drawing/2014/main" id="{5ED8B14D-BD06-2581-E921-C80B76E260C7}"/>
              </a:ext>
            </a:extLst>
          </p:cNvPr>
          <p:cNvSpPr>
            <a:spLocks noGrp="1" noChangeAspect="1"/>
          </p:cNvSpPr>
          <p:nvPr>
            <p:ph type="body" sz="quarter" idx="13" hasCustomPrompt="1"/>
          </p:nvPr>
        </p:nvSpPr>
        <p:spPr>
          <a:xfrm>
            <a:off x="288558" y="845697"/>
            <a:ext cx="11582400"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086182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yp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1D27D-C9D4-960C-C280-35DFDBD6B9C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B06AFB7-2509-B702-D8B2-8C89ADEF86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4" name="Text Placeholder 6">
            <a:extLst>
              <a:ext uri="{FF2B5EF4-FFF2-40B4-BE49-F238E27FC236}">
                <a16:creationId xmlns:a16="http://schemas.microsoft.com/office/drawing/2014/main" id="{C644E75E-F3FD-631A-D490-8B6F7CE333C8}"/>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7758625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F4FFC67C-2CFB-218E-E17B-FD82A61FA4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2031709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yp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F2EF6-07A6-4B65-6BBC-2B0FAC46A5B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583A18A-5566-2E4B-2EBC-FAF7DF2CCB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4" name="Text Placeholder 6">
            <a:extLst>
              <a:ext uri="{FF2B5EF4-FFF2-40B4-BE49-F238E27FC236}">
                <a16:creationId xmlns:a16="http://schemas.microsoft.com/office/drawing/2014/main" id="{C4C10D55-544E-81C6-6C20-39E78BC83FEA}"/>
              </a:ext>
            </a:extLst>
          </p:cNvPr>
          <p:cNvSpPr>
            <a:spLocks noGrp="1" noChangeAspect="1"/>
          </p:cNvSpPr>
          <p:nvPr>
            <p:ph type="body" sz="quarter" idx="16" hasCustomPrompt="1"/>
          </p:nvPr>
        </p:nvSpPr>
        <p:spPr>
          <a:xfrm>
            <a:off x="4275692" y="788545"/>
            <a:ext cx="7595266"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921691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yp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17" name="Text Placeholder 10">
            <a:extLst>
              <a:ext uri="{FF2B5EF4-FFF2-40B4-BE49-F238E27FC236}">
                <a16:creationId xmlns:a16="http://schemas.microsoft.com/office/drawing/2014/main" id="{402E7EE9-4D36-82A0-ADAA-86A3F1D4BB13}"/>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9" name="Title 1">
            <a:extLst>
              <a:ext uri="{FF2B5EF4-FFF2-40B4-BE49-F238E27FC236}">
                <a16:creationId xmlns:a16="http://schemas.microsoft.com/office/drawing/2014/main" id="{67B38013-170F-74E2-9E07-4B0FB008B93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11" name="Straight Connector 10">
            <a:extLst>
              <a:ext uri="{FF2B5EF4-FFF2-40B4-BE49-F238E27FC236}">
                <a16:creationId xmlns:a16="http://schemas.microsoft.com/office/drawing/2014/main" id="{F58155AE-A3BE-5FB3-3DFA-87FBA1907EE7}"/>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EA1EEDF0-6722-37DF-014E-CBC766E1C5AD}"/>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97862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4063176838"/>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yp_sidebar_blue_circle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11" name="Text Placeholder 10">
            <a:extLst>
              <a:ext uri="{FF2B5EF4-FFF2-40B4-BE49-F238E27FC236}">
                <a16:creationId xmlns:a16="http://schemas.microsoft.com/office/drawing/2014/main" id="{C42D82BB-AEE5-0C84-EEDB-14508AB6B15D}"/>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itle 1">
            <a:extLst>
              <a:ext uri="{FF2B5EF4-FFF2-40B4-BE49-F238E27FC236}">
                <a16:creationId xmlns:a16="http://schemas.microsoft.com/office/drawing/2014/main" id="{D614A774-566F-5341-4A99-50831875B7D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12" name="Straight Connector 11">
            <a:extLst>
              <a:ext uri="{FF2B5EF4-FFF2-40B4-BE49-F238E27FC236}">
                <a16:creationId xmlns:a16="http://schemas.microsoft.com/office/drawing/2014/main" id="{763BA60D-9446-8031-B981-76B69B36F853}"/>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998E4BD5-0C50-59F6-AE72-8C460C3264D2}"/>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27461303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yp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BE00AD-2EE9-1452-B1A3-E3B845DBE2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7A80AA57-1BB9-939D-8974-EA7F39153D5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8C17598F-0148-ED21-BF54-6C32AFA378B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7" name="Straight Connector 6">
            <a:extLst>
              <a:ext uri="{FF2B5EF4-FFF2-40B4-BE49-F238E27FC236}">
                <a16:creationId xmlns:a16="http://schemas.microsoft.com/office/drawing/2014/main" id="{1D6C04FE-F76C-2B98-066A-F6D2AA2791F0}"/>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D12D00-26FA-4262-C4F3-C04FA851070D}"/>
              </a:ext>
            </a:extLst>
          </p:cNvPr>
          <p:cNvCxnSpPr>
            <a:cxnSpLocks/>
          </p:cNvCxnSpPr>
          <p:nvPr userDrawn="1"/>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E2D57953-69D7-3B5F-CE5E-72AEADE503B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24pt</a:t>
            </a:r>
          </a:p>
        </p:txBody>
      </p:sp>
      <p:sp>
        <p:nvSpPr>
          <p:cNvPr id="8" name="Text Placeholder 6">
            <a:extLst>
              <a:ext uri="{FF2B5EF4-FFF2-40B4-BE49-F238E27FC236}">
                <a16:creationId xmlns:a16="http://schemas.microsoft.com/office/drawing/2014/main" id="{EB679191-78BC-7261-F721-5C4067938027}"/>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9" name="Text Placeholder 6">
            <a:extLst>
              <a:ext uri="{FF2B5EF4-FFF2-40B4-BE49-F238E27FC236}">
                <a16:creationId xmlns:a16="http://schemas.microsoft.com/office/drawing/2014/main" id="{528AF2DC-7B6B-57A3-5C2C-82CB197970D9}"/>
              </a:ext>
            </a:extLst>
          </p:cNvPr>
          <p:cNvSpPr>
            <a:spLocks noGrp="1" noChangeAspect="1"/>
          </p:cNvSpPr>
          <p:nvPr>
            <p:ph type="body" sz="quarter" idx="17" hasCustomPrompt="1"/>
          </p:nvPr>
        </p:nvSpPr>
        <p:spPr>
          <a:xfrm>
            <a:off x="6332714"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2050642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yp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065A935-0133-1472-46FC-7F9DFFDB05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13B39F9E-29C7-4F5B-9B1A-FE81CF8DB4C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23" name="Title 1">
            <a:extLst>
              <a:ext uri="{FF2B5EF4-FFF2-40B4-BE49-F238E27FC236}">
                <a16:creationId xmlns:a16="http://schemas.microsoft.com/office/drawing/2014/main" id="{E057E11A-E34D-941D-DF21-BE0590947E1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25" name="Straight Connector 24">
            <a:extLst>
              <a:ext uri="{FF2B5EF4-FFF2-40B4-BE49-F238E27FC236}">
                <a16:creationId xmlns:a16="http://schemas.microsoft.com/office/drawing/2014/main" id="{8F01343E-F55F-6211-AA10-F9EAED084150}"/>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41DD6D-3438-93A3-A777-68EA07FB1D42}"/>
              </a:ext>
            </a:extLst>
          </p:cNvPr>
          <p:cNvCxnSpPr>
            <a:cxnSpLocks/>
          </p:cNvCxnSpPr>
          <p:nvPr userDrawn="1"/>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A7949EE8-83D1-17BE-32E2-4AFE47DD5BD4}"/>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24pt</a:t>
            </a:r>
          </a:p>
        </p:txBody>
      </p:sp>
      <p:sp>
        <p:nvSpPr>
          <p:cNvPr id="2" name="Text Placeholder 6">
            <a:extLst>
              <a:ext uri="{FF2B5EF4-FFF2-40B4-BE49-F238E27FC236}">
                <a16:creationId xmlns:a16="http://schemas.microsoft.com/office/drawing/2014/main" id="{8C99E11B-C159-D17D-C268-1DC72F9A6636}"/>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5" name="Text Placeholder 6">
            <a:extLst>
              <a:ext uri="{FF2B5EF4-FFF2-40B4-BE49-F238E27FC236}">
                <a16:creationId xmlns:a16="http://schemas.microsoft.com/office/drawing/2014/main" id="{F6916D51-7B4D-64A7-C83B-BEB632A7D1FB}"/>
              </a:ext>
            </a:extLst>
          </p:cNvPr>
          <p:cNvSpPr>
            <a:spLocks noGrp="1" noChangeAspect="1"/>
          </p:cNvSpPr>
          <p:nvPr>
            <p:ph type="body" sz="quarter" idx="17" hasCustomPrompt="1"/>
          </p:nvPr>
        </p:nvSpPr>
        <p:spPr>
          <a:xfrm>
            <a:off x="6332714" y="860890"/>
            <a:ext cx="5537252" cy="677108"/>
          </a:xfrm>
          <a:solidFill>
            <a:schemeClr val="bg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1763402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yp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pic>
        <p:nvPicPr>
          <p:cNvPr id="21" name="Picture 20">
            <a:extLst>
              <a:ext uri="{FF2B5EF4-FFF2-40B4-BE49-F238E27FC236}">
                <a16:creationId xmlns:a16="http://schemas.microsoft.com/office/drawing/2014/main" id="{D92D051E-34B3-19E8-0675-B2DB0775B2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917881B4-E3B9-7482-317F-7A70E837571B}"/>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37BBC8E0-99A7-20D7-198E-8C4C5429454D}"/>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cxnSp>
        <p:nvCxnSpPr>
          <p:cNvPr id="7" name="Straight Connector 6">
            <a:extLst>
              <a:ext uri="{FF2B5EF4-FFF2-40B4-BE49-F238E27FC236}">
                <a16:creationId xmlns:a16="http://schemas.microsoft.com/office/drawing/2014/main" id="{10366EE5-2C84-CBCF-1F7D-90ED78E5262C}"/>
              </a:ext>
            </a:extLst>
          </p:cNvPr>
          <p:cNvCxnSpPr>
            <a:cxnSpLocks/>
          </p:cNvCxnSpPr>
          <p:nvPr userDrawn="1"/>
        </p:nvCxnSpPr>
        <p:spPr>
          <a:xfrm>
            <a:off x="278932"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066B2B-EA3F-EAF6-AFF1-68682E47E581}"/>
              </a:ext>
            </a:extLst>
          </p:cNvPr>
          <p:cNvCxnSpPr>
            <a:cxnSpLocks/>
          </p:cNvCxnSpPr>
          <p:nvPr userDrawn="1"/>
        </p:nvCxnSpPr>
        <p:spPr>
          <a:xfrm>
            <a:off x="6329776" y="718606"/>
            <a:ext cx="55431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B611845A-2C49-8A19-66CD-D9E9ACA2E00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24pt</a:t>
            </a:r>
          </a:p>
        </p:txBody>
      </p:sp>
      <p:sp>
        <p:nvSpPr>
          <p:cNvPr id="15" name="Text Placeholder 6">
            <a:extLst>
              <a:ext uri="{FF2B5EF4-FFF2-40B4-BE49-F238E27FC236}">
                <a16:creationId xmlns:a16="http://schemas.microsoft.com/office/drawing/2014/main" id="{06F40655-E3AF-340C-6CA8-DA6492402FD0}"/>
              </a:ext>
            </a:extLst>
          </p:cNvPr>
          <p:cNvSpPr>
            <a:spLocks noGrp="1" noChangeAspect="1"/>
          </p:cNvSpPr>
          <p:nvPr>
            <p:ph type="body" sz="quarter" idx="16" hasCustomPrompt="1"/>
          </p:nvPr>
        </p:nvSpPr>
        <p:spPr>
          <a:xfrm>
            <a:off x="278932"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
        <p:nvSpPr>
          <p:cNvPr id="16" name="Text Placeholder 6">
            <a:extLst>
              <a:ext uri="{FF2B5EF4-FFF2-40B4-BE49-F238E27FC236}">
                <a16:creationId xmlns:a16="http://schemas.microsoft.com/office/drawing/2014/main" id="{E943460E-FA8B-6748-9708-860B37DC1D50}"/>
              </a:ext>
            </a:extLst>
          </p:cNvPr>
          <p:cNvSpPr>
            <a:spLocks noGrp="1" noChangeAspect="1"/>
          </p:cNvSpPr>
          <p:nvPr>
            <p:ph type="body" sz="quarter" idx="17" hasCustomPrompt="1"/>
          </p:nvPr>
        </p:nvSpPr>
        <p:spPr>
          <a:xfrm>
            <a:off x="6332714" y="860890"/>
            <a:ext cx="5537252" cy="677108"/>
          </a:xfr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633898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yp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5F90632C-301E-32EA-91E1-96C5D6220E7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Tree>
    <p:extLst>
      <p:ext uri="{BB962C8B-B14F-4D97-AF65-F5344CB8AC3E}">
        <p14:creationId xmlns:p14="http://schemas.microsoft.com/office/powerpoint/2010/main" val="19937851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3yp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TextBox 5">
            <a:extLst>
              <a:ext uri="{FF2B5EF4-FFF2-40B4-BE49-F238E27FC236}">
                <a16:creationId xmlns:a16="http://schemas.microsoft.com/office/drawing/2014/main" id="{CB3923C6-70F5-38D5-0F2A-AFB1BB6D8A0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92947905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branded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5CE73953-2E9E-4D1F-E1A9-F325E624E572}"/>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494976755"/>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obranded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9C478FA-FA6E-05DF-854B-5D984ACB62F4}"/>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992B36DD-9D01-0B0C-32BC-55F92C7ECAF9}"/>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962862158"/>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cobranded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9" name="Picture Placeholder 7">
            <a:extLst>
              <a:ext uri="{FF2B5EF4-FFF2-40B4-BE49-F238E27FC236}">
                <a16:creationId xmlns:a16="http://schemas.microsoft.com/office/drawing/2014/main" id="{82FC2EFE-6B9C-90F7-7768-2EA0D9D4F356}"/>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27343008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cobranded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1" name="Picture Placeholder 7">
            <a:extLst>
              <a:ext uri="{FF2B5EF4-FFF2-40B4-BE49-F238E27FC236}">
                <a16:creationId xmlns:a16="http://schemas.microsoft.com/office/drawing/2014/main" id="{B22745A3-0F29-17FE-0543-2499396CE525}"/>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53092862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circle with a black background&#10;&#10;Description automatically generated with low confidence">
            <a:extLst>
              <a:ext uri="{FF2B5EF4-FFF2-40B4-BE49-F238E27FC236}">
                <a16:creationId xmlns:a16="http://schemas.microsoft.com/office/drawing/2014/main" id="{0F0CFD48-64F3-56E8-20FC-87BFA760AB3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71543" y="-22550"/>
            <a:ext cx="6320458"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5245"/>
            <a:ext cx="1219198" cy="517172"/>
          </a:xfrm>
          <a:prstGeom prst="rect">
            <a:avLst/>
          </a:prstGeom>
        </p:spPr>
      </p:pic>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923774262"/>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obranded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1" name="Picture Placeholder 7">
            <a:extLst>
              <a:ext uri="{FF2B5EF4-FFF2-40B4-BE49-F238E27FC236}">
                <a16:creationId xmlns:a16="http://schemas.microsoft.com/office/drawing/2014/main" id="{B3BEC125-9624-2794-3E4A-E57B3FF07454}"/>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455982587"/>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cobranded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9" name="Picture Placeholder 7">
            <a:extLst>
              <a:ext uri="{FF2B5EF4-FFF2-40B4-BE49-F238E27FC236}">
                <a16:creationId xmlns:a16="http://schemas.microsoft.com/office/drawing/2014/main" id="{9D7672BB-2BDD-0793-EA67-283BA32E19D7}"/>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759927568"/>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7_cobranded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3" name="Picture Placeholder 7">
            <a:extLst>
              <a:ext uri="{FF2B5EF4-FFF2-40B4-BE49-F238E27FC236}">
                <a16:creationId xmlns:a16="http://schemas.microsoft.com/office/drawing/2014/main" id="{40456989-7A47-A540-0A6C-C3892C307965}"/>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218039214"/>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cobranded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Picture Placeholder 7">
            <a:extLst>
              <a:ext uri="{FF2B5EF4-FFF2-40B4-BE49-F238E27FC236}">
                <a16:creationId xmlns:a16="http://schemas.microsoft.com/office/drawing/2014/main" id="{75627452-A209-2253-B262-491EA01DFEF6}"/>
              </a:ext>
            </a:extLst>
          </p:cNvPr>
          <p:cNvSpPr>
            <a:spLocks noGrp="1"/>
          </p:cNvSpPr>
          <p:nvPr>
            <p:ph type="pic" sz="quarter" idx="18" hasCustomPrompt="1"/>
          </p:nvPr>
        </p:nvSpPr>
        <p:spPr>
          <a:xfrm>
            <a:off x="2237105" y="5694428"/>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035978683"/>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cobranded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92866DBD-5398-477D-9578-D517C1FB4934}"/>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79655620"/>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cobranded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2B9BC38-5CD3-8361-B11B-81B4EED2BF5B}"/>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584355298"/>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cobranded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329B1CD9-2896-F6E2-99E4-DFAEB0F89085}"/>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186965755"/>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cobranded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8D4DAE6-69F7-50AE-D1C1-E78C85CF622D}"/>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709485991"/>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3_cobranded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DEF67FB5-71B1-037E-5A16-D811A1BDB5D1}"/>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683711674"/>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cobranded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8" name="Picture Placeholder 7">
            <a:extLst>
              <a:ext uri="{FF2B5EF4-FFF2-40B4-BE49-F238E27FC236}">
                <a16:creationId xmlns:a16="http://schemas.microsoft.com/office/drawing/2014/main" id="{0E83BBCA-80FF-EECA-82A8-D5ED059FACDA}"/>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429119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ver_photo_circle_lt_blue">
    <p:bg>
      <p:bgPr>
        <a:solidFill>
          <a:srgbClr val="0C34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563F44E9-E18C-1F20-FBFF-E71D86E00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33" b="-366"/>
          <a:stretch/>
        </p:blipFill>
        <p:spPr>
          <a:xfrm>
            <a:off x="5747657" y="-32870"/>
            <a:ext cx="6444343" cy="689087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F3FE3F42-A42D-09D9-BD52-664DF915C60B}"/>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E0C51D81-FF4F-A687-8019-C148AF88A69A}"/>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7E11BBA8-8F76-E781-2355-01741D2B20D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379439870"/>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5_cobranded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4" name="Picture Placeholder 7">
            <a:extLst>
              <a:ext uri="{FF2B5EF4-FFF2-40B4-BE49-F238E27FC236}">
                <a16:creationId xmlns:a16="http://schemas.microsoft.com/office/drawing/2014/main" id="{15C50A57-69B8-607A-FEC0-E73228708DF3}"/>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5683640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6_cobranded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7A3C6D82-7109-F1ED-55D5-D0AC0238C175}"/>
              </a:ext>
            </a:extLst>
          </p:cNvPr>
          <p:cNvSpPr>
            <a:spLocks noGrp="1"/>
          </p:cNvSpPr>
          <p:nvPr>
            <p:ph type="pic" sz="quarter" idx="20"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41807658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7_cobranded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8A23F668-A3AD-AA3E-03A4-C48590F672C7}"/>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0402333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8_cobranded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Picture Placeholder 7">
            <a:extLst>
              <a:ext uri="{FF2B5EF4-FFF2-40B4-BE49-F238E27FC236}">
                <a16:creationId xmlns:a16="http://schemas.microsoft.com/office/drawing/2014/main" id="{EDD4543A-3063-E503-914E-21C589CB332A}"/>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521787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_cobranded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8" name="Picture Placeholder 7">
            <a:extLst>
              <a:ext uri="{FF2B5EF4-FFF2-40B4-BE49-F238E27FC236}">
                <a16:creationId xmlns:a16="http://schemas.microsoft.com/office/drawing/2014/main" id="{258E49E1-10F7-1606-A2B4-C36EFADD9C1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080924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0_cobranded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6586611D-6F6D-0A76-2F93-E22EEC04131A}"/>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835260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5" name="Picture Placeholder 7">
            <a:extLst>
              <a:ext uri="{FF2B5EF4-FFF2-40B4-BE49-F238E27FC236}">
                <a16:creationId xmlns:a16="http://schemas.microsoft.com/office/drawing/2014/main" id="{6D756667-F2D3-52FC-1B79-5EA11BFFDEA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9427422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2_cobranded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9F05CB71-EEF8-8174-82F4-F44DC753D4AD}"/>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9264414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3_cobranded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063384CB-B8B9-91DE-946F-7D78CD225541}"/>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0801776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4_cobranded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10925E7F-5C39-2899-DC12-D3C09849093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937424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ver_photo_circle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ED112208-67CC-7B7A-7347-98C53A298C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73949" y="-16331"/>
            <a:ext cx="6318051" cy="685800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46E0AFB-8404-B27F-3CB1-A1D4C6C5F19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56614D32-1A9C-DFFE-7782-FD6AB74B31D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EB4C19E3-141F-17E8-E421-5F997CEAE4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0451F9B9-5FC2-B4E8-5C6C-B463775F9C0C}"/>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1925A276-592D-D7EB-10E8-61B281EF1385}"/>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09189D2-8FB1-BD5B-A9E6-197DFA5BEAB5}"/>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542879898"/>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5_cobranded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2620C50E-B575-AE0B-0C47-80F6180B597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7626827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6_cobranded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9143ECB-6E66-CC58-F048-A273EF08E1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494778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7_cobranded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AF4B446-8AC5-CAE9-37C4-A8D4BF83C7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5097545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8_cobranded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33C1874A-D560-C0F2-0586-C81BAEBB4B27}"/>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4062869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9_cobranded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1CE1B922-9320-7481-1C21-D3CB29DFAB0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0743872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0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F142C8D-249F-3239-561F-74FBED378EDE}"/>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9897780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1_cobranded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3" name="Picture Placeholder 7">
            <a:extLst>
              <a:ext uri="{FF2B5EF4-FFF2-40B4-BE49-F238E27FC236}">
                <a16:creationId xmlns:a16="http://schemas.microsoft.com/office/drawing/2014/main" id="{2DD4716A-4B99-B646-052D-8DA00C42D15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9282790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2_cobranded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1E76A77-67BC-A002-BE76-D79F6E3A38F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7381787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0511818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4_cobranded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FC6FA41-84D5-4CD1-25A2-0A882A26902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58017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ver_photo_circle_violet">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603A215C-0E64-E145-AADF-41CE8AC1BA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0" y="-32870"/>
            <a:ext cx="6305160" cy="683256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9" name="Title 1">
            <a:extLst>
              <a:ext uri="{FF2B5EF4-FFF2-40B4-BE49-F238E27FC236}">
                <a16:creationId xmlns:a16="http://schemas.microsoft.com/office/drawing/2014/main" id="{C3E4DBE2-15C7-C0FB-2BB2-0DE1A046774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12" name="Subtitle 2">
            <a:extLst>
              <a:ext uri="{FF2B5EF4-FFF2-40B4-BE49-F238E27FC236}">
                <a16:creationId xmlns:a16="http://schemas.microsoft.com/office/drawing/2014/main" id="{329E7AD9-256B-D443-B646-51A6C61F00D6}"/>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F2C61E06-3203-3BD2-3A3C-9A3E63F397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9DCE52CB-D215-B6BA-D700-5E2509A3B5D4}"/>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8AA91280-AE3D-E8A3-78B8-79DD96CAF3A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A6BAA93A-A8C0-E89C-7C2A-319F32FF0A2C}"/>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822861368"/>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5_cobranded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C963D0DC-364D-0DFC-BADE-7FECC367B36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8501136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6_cobranded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D22BB85F-3F64-306C-78DD-D83E83C070B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242195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7_cobranded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EE2DAE71-2983-34FD-663C-6E97AE5A8A9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
        <p:nvSpPr>
          <p:cNvPr id="2" name="Picture Placeholder 7">
            <a:extLst>
              <a:ext uri="{FF2B5EF4-FFF2-40B4-BE49-F238E27FC236}">
                <a16:creationId xmlns:a16="http://schemas.microsoft.com/office/drawing/2014/main" id="{11AEE84E-D155-4594-1DCE-F64C56B2ED7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6330123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8_cobranded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011486C1-A975-5880-4C54-03DD13A9F7F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
        <p:nvSpPr>
          <p:cNvPr id="2" name="Picture Placeholder 7">
            <a:extLst>
              <a:ext uri="{FF2B5EF4-FFF2-40B4-BE49-F238E27FC236}">
                <a16:creationId xmlns:a16="http://schemas.microsoft.com/office/drawing/2014/main" id="{64B95538-329D-A5EC-A799-9A0B62C81614}"/>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2167095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9_cobranded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B3CE258B-CBCD-8DC5-1665-1A4555B76CD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
        <p:nvSpPr>
          <p:cNvPr id="2" name="Picture Placeholder 7">
            <a:extLst>
              <a:ext uri="{FF2B5EF4-FFF2-40B4-BE49-F238E27FC236}">
                <a16:creationId xmlns:a16="http://schemas.microsoft.com/office/drawing/2014/main" id="{7B13EAD3-6070-73A6-B2A9-9CA9DE4A595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7918898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0_cobranded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userDrawn="1"/>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userDrawn="1"/>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6CA9B7FA-A67C-7C2D-058E-F8AC50E3F7C3}"/>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40467440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1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D2A7E26B-CF70-A243-E3E4-F34C8F87583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37240800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2_cobranded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3" name="Picture Placeholder 7">
            <a:extLst>
              <a:ext uri="{FF2B5EF4-FFF2-40B4-BE49-F238E27FC236}">
                <a16:creationId xmlns:a16="http://schemas.microsoft.com/office/drawing/2014/main" id="{88625376-94C1-6B47-C875-35C315AB9F7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4640485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3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a:p>
        </p:txBody>
      </p:sp>
      <p:sp>
        <p:nvSpPr>
          <p:cNvPr id="7" name="TextBox 6">
            <a:extLst>
              <a:ext uri="{FF2B5EF4-FFF2-40B4-BE49-F238E27FC236}">
                <a16:creationId xmlns:a16="http://schemas.microsoft.com/office/drawing/2014/main" id="{32D8B9DE-B64C-1B72-C8EC-3F3105E9CE2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804A5DDE-F937-D2F1-03A0-F63CC8D44956}"/>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292085752"/>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A06910C-3278-EC18-6D25-71265FCA2A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2176197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DB788935-E7B2-2CAC-0048-B92417139B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a:extLst>
              <a:ext uri="{FF2B5EF4-FFF2-40B4-BE49-F238E27FC236}">
                <a16:creationId xmlns:a16="http://schemas.microsoft.com/office/drawing/2014/main" id="{91255DA8-5A10-9683-AFED-A7964FA406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54528444"/>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3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900037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2928011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Tree>
    <p:extLst>
      <p:ext uri="{BB962C8B-B14F-4D97-AF65-F5344CB8AC3E}">
        <p14:creationId xmlns:p14="http://schemas.microsoft.com/office/powerpoint/2010/main" val="17930499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_blue">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193C76AA-4DF2-00B8-801D-4B1D52D471DD}"/>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EDAC6100-167E-49ED-3E77-408C1EB57E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254328145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5A8605A2-A6E9-EC94-9E56-90DDBAD35A0A}"/>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3685AD82-6787-48AF-A22F-3B00153B3641}"/>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F5944916-51FE-3EDB-647A-59CBDF40CBE3}"/>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FA3C0EC-F1E0-4D42-57B1-27E1B43D0E3C}"/>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85000"/>
                  </a:schemeClr>
                </a:solidFill>
              </a:rPr>
              <a:t>© 2023 Nielsen Consumer LLC. All Rights Reserved.</a:t>
            </a:r>
          </a:p>
        </p:txBody>
      </p:sp>
    </p:spTree>
    <p:extLst>
      <p:ext uri="{BB962C8B-B14F-4D97-AF65-F5344CB8AC3E}">
        <p14:creationId xmlns:p14="http://schemas.microsoft.com/office/powerpoint/2010/main" val="363569522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58108245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ivider_lt_blu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C1B2951F-358B-E079-C0A6-9038C3D0702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3182C3F4-5D1B-AFA6-7C40-F198DA1257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93019609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5408F108-E005-1A2A-0097-54905854A471}"/>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539F00-B70C-05CA-94AF-D9454EC0A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53521828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7F9A3DC9-EEEF-C28D-D3EA-38058BEE675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16329EE3-73E6-54F2-1656-7880EF603D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068608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divider_deep_violet">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29709665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2985816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09196242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50D7612-FA3F-4420-3220-A5BFCB9C0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11360189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divider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5EA78-CDC0-1240-0F66-EED1BFA819E9}"/>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B1E79715-2C31-D769-1270-E4A53A9E61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D5945-92E2-21F9-E630-7D1BAA17B7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BB685F0-42BF-350C-86D9-06FCE4B9DD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92547349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divider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37" b="-632"/>
          <a:stretch/>
        </p:blipFill>
        <p:spPr>
          <a:xfrm>
            <a:off x="0" y="0"/>
            <a:ext cx="6431280" cy="685800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FE918E-7F33-33FB-4F73-7AE94E0BCD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6476F9A6-7DD9-B6E9-46E0-945536CB1C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64013977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59294847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489189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8901426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33614400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0699541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t"/>
          <a:lstStyle>
            <a:lvl1pPr>
              <a:defRPr sz="2000"/>
            </a:lvl1pPr>
          </a:lstStyle>
          <a:p>
            <a:r>
              <a:rPr lang="en-US"/>
              <a:t>Insert your slide title in Arial bold 20pt</a:t>
            </a:r>
          </a:p>
        </p:txBody>
      </p:sp>
    </p:spTree>
    <p:extLst>
      <p:ext uri="{BB962C8B-B14F-4D97-AF65-F5344CB8AC3E}">
        <p14:creationId xmlns:p14="http://schemas.microsoft.com/office/powerpoint/2010/main" val="4204345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_blue">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9D63DF4-4A31-FFB9-389B-E070EE3A87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pic>
        <p:nvPicPr>
          <p:cNvPr id="5" name="Picture 4" descr="A picture containing text, clipart, vector graphics&#10;&#10;Description automatically generated">
            <a:extLst>
              <a:ext uri="{FF2B5EF4-FFF2-40B4-BE49-F238E27FC236}">
                <a16:creationId xmlns:a16="http://schemas.microsoft.com/office/drawing/2014/main" id="{A68EE151-7C0F-C0DE-55D8-500457544D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933071"/>
            <a:ext cx="12192000" cy="4924929"/>
          </a:xfrm>
          <a:prstGeom prst="rect">
            <a:avLst/>
          </a:prstGeom>
        </p:spPr>
      </p:pic>
      <p:sp>
        <p:nvSpPr>
          <p:cNvPr id="13" name="TextBox 12">
            <a:extLst>
              <a:ext uri="{FF2B5EF4-FFF2-40B4-BE49-F238E27FC236}">
                <a16:creationId xmlns:a16="http://schemas.microsoft.com/office/drawing/2014/main" id="{E6A4A887-0B01-A1E0-303F-5B04C931885C}"/>
              </a:ext>
            </a:extLst>
          </p:cNvPr>
          <p:cNvSpPr txBox="1"/>
          <p:nvPr userDrawn="1"/>
        </p:nvSpPr>
        <p:spPr>
          <a:xfrm>
            <a:off x="2148886" y="525075"/>
            <a:ext cx="7226342" cy="925422"/>
          </a:xfrm>
          <a:prstGeom prst="rect">
            <a:avLst/>
          </a:prstGeom>
          <a:noFill/>
        </p:spPr>
        <p:txBody>
          <a:bodyPr wrap="square" lIns="0" rIns="0" rtlCol="0">
            <a:noAutofit/>
          </a:bodyPr>
          <a:lstStyle/>
          <a:p>
            <a:pPr algn="l">
              <a:spcAft>
                <a:spcPts val="600"/>
              </a:spcAft>
            </a:pPr>
            <a:r>
              <a:rPr lang="en-US" sz="6000">
                <a:solidFill>
                  <a:schemeClr val="tx2"/>
                </a:solidFill>
                <a:latin typeface="Georgia" panose="02040502050405020303" pitchFamily="18" charset="0"/>
              </a:rPr>
              <a:t>Coming</a:t>
            </a:r>
            <a:r>
              <a:rPr lang="en-US" sz="6000">
                <a:latin typeface="Georgia" panose="02040502050405020303" pitchFamily="18" charset="0"/>
              </a:rPr>
              <a:t> </a:t>
            </a:r>
            <a:r>
              <a:rPr lang="en-US" sz="6000" i="1">
                <a:solidFill>
                  <a:schemeClr val="bg1"/>
                </a:solidFill>
                <a:latin typeface="Georgia" panose="02040502050405020303" pitchFamily="18" charset="0"/>
              </a:rPr>
              <a:t>into view</a:t>
            </a:r>
          </a:p>
        </p:txBody>
      </p:sp>
      <p:sp>
        <p:nvSpPr>
          <p:cNvPr id="16" name="TextBox 15">
            <a:extLst>
              <a:ext uri="{FF2B5EF4-FFF2-40B4-BE49-F238E27FC236}">
                <a16:creationId xmlns:a16="http://schemas.microsoft.com/office/drawing/2014/main" id="{88320B2B-03F3-21C8-D1D8-00761125170D}"/>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13517315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0AEC98D4-82CE-EB0D-7297-C612DBEA1D1E}"/>
              </a:ext>
            </a:extLst>
          </p:cNvPr>
          <p:cNvPicPr>
            <a:picLocks noChangeAspect="1"/>
          </p:cNvPicPr>
          <p:nvPr userDrawn="1"/>
        </p:nvPicPr>
        <p:blipFill rotWithShape="1">
          <a:blip r:embed="rId2" cstate="screen">
            <a:alphaModFix amt="21000"/>
            <a:extLst>
              <a:ext uri="{28A0092B-C50C-407E-A947-70E740481C1C}">
                <a14:useLocalDpi xmlns:a14="http://schemas.microsoft.com/office/drawing/2010/main"/>
              </a:ext>
            </a:extLst>
          </a:blip>
          <a:srcRect l="9229" r="3259" b="18061"/>
          <a:stretch/>
        </p:blipFill>
        <p:spPr>
          <a:xfrm>
            <a:off x="0" y="1969501"/>
            <a:ext cx="12192000" cy="488849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16" name="TextBox 15">
            <a:extLst>
              <a:ext uri="{FF2B5EF4-FFF2-40B4-BE49-F238E27FC236}">
                <a16:creationId xmlns:a16="http://schemas.microsoft.com/office/drawing/2014/main" id="{DD3CED18-D30A-1665-85F5-6E5B486D1561}"/>
              </a:ext>
            </a:extLst>
          </p:cNvPr>
          <p:cNvSpPr txBox="1"/>
          <p:nvPr userDrawn="1"/>
        </p:nvSpPr>
        <p:spPr>
          <a:xfrm>
            <a:off x="433137" y="-2165684"/>
            <a:ext cx="0" cy="0"/>
          </a:xfrm>
          <a:prstGeom prst="rect">
            <a:avLst/>
          </a:prstGeom>
          <a:noFill/>
        </p:spPr>
        <p:txBody>
          <a:bodyPr wrap="none" lIns="0" rIns="0" rtlCol="0">
            <a:noAutofit/>
          </a:bodyPr>
          <a:lstStyle/>
          <a:p>
            <a:pPr algn="l">
              <a:spcAft>
                <a:spcPts val="600"/>
              </a:spcAft>
            </a:pPr>
            <a:endParaRPr lang="en-US" sz="1600"/>
          </a:p>
        </p:txBody>
      </p:sp>
      <p:sp>
        <p:nvSpPr>
          <p:cNvPr id="8" name="TextBox 7">
            <a:extLst>
              <a:ext uri="{FF2B5EF4-FFF2-40B4-BE49-F238E27FC236}">
                <a16:creationId xmlns:a16="http://schemas.microsoft.com/office/drawing/2014/main" id="{9A9A2108-2173-D67A-98E1-6B706C2D5745}"/>
              </a:ext>
            </a:extLst>
          </p:cNvPr>
          <p:cNvSpPr txBox="1"/>
          <p:nvPr userDrawn="1"/>
        </p:nvSpPr>
        <p:spPr>
          <a:xfrm>
            <a:off x="2148886" y="525075"/>
            <a:ext cx="7226342" cy="925422"/>
          </a:xfrm>
          <a:prstGeom prst="rect">
            <a:avLst/>
          </a:prstGeom>
          <a:noFill/>
        </p:spPr>
        <p:txBody>
          <a:bodyPr wrap="square" lIns="0" rIns="0" rtlCol="0">
            <a:noAutofit/>
          </a:bodyPr>
          <a:lstStyle/>
          <a:p>
            <a:pPr algn="l">
              <a:spcAft>
                <a:spcPts val="600"/>
              </a:spcAft>
            </a:pPr>
            <a:r>
              <a:rPr lang="en-US" sz="6000">
                <a:solidFill>
                  <a:schemeClr val="bg2"/>
                </a:solidFill>
                <a:latin typeface="Georgia" panose="02040502050405020303" pitchFamily="18" charset="0"/>
              </a:rPr>
              <a:t>Coming </a:t>
            </a:r>
            <a:r>
              <a:rPr lang="en-US" sz="6000" i="1">
                <a:solidFill>
                  <a:schemeClr val="bg1"/>
                </a:solidFill>
                <a:latin typeface="Georgia" panose="02040502050405020303" pitchFamily="18" charset="0"/>
              </a:rPr>
              <a:t>into view</a:t>
            </a:r>
          </a:p>
        </p:txBody>
      </p:sp>
    </p:spTree>
    <p:extLst>
      <p:ext uri="{BB962C8B-B14F-4D97-AF65-F5344CB8AC3E}">
        <p14:creationId xmlns:p14="http://schemas.microsoft.com/office/powerpoint/2010/main" val="89887726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divider_deep_violet">
    <p:bg>
      <p:bgPr>
        <a:solidFill>
          <a:schemeClr val="accent4"/>
        </a:solidFill>
        <a:effectLst/>
      </p:bgPr>
    </p:bg>
    <p:spTree>
      <p:nvGrpSpPr>
        <p:cNvPr id="1" name=""/>
        <p:cNvGrpSpPr/>
        <p:nvPr/>
      </p:nvGrpSpPr>
      <p:grpSpPr>
        <a:xfrm>
          <a:off x="0" y="0"/>
          <a:ext cx="0" cy="0"/>
          <a:chOff x="0" y="0"/>
          <a:chExt cx="0" cy="0"/>
        </a:xfrm>
      </p:grpSpPr>
      <p:pic>
        <p:nvPicPr>
          <p:cNvPr id="2" name="Picture 1" descr="A picture containing indoor, valley, canyon, store&#10;&#10;Description automatically generated">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1" name="TextBox 10">
            <a:extLst>
              <a:ext uri="{FF2B5EF4-FFF2-40B4-BE49-F238E27FC236}">
                <a16:creationId xmlns:a16="http://schemas.microsoft.com/office/drawing/2014/main" id="{A95F480C-FC30-02D7-7634-A388073219ED}"/>
              </a:ext>
            </a:extLst>
          </p:cNvPr>
          <p:cNvSpPr txBox="1"/>
          <p:nvPr userDrawn="1"/>
        </p:nvSpPr>
        <p:spPr>
          <a:xfrm>
            <a:off x="2756300" y="1109469"/>
            <a:ext cx="6679401" cy="3245834"/>
          </a:xfrm>
          <a:prstGeom prst="rect">
            <a:avLst/>
          </a:prstGeom>
          <a:noFill/>
        </p:spPr>
        <p:txBody>
          <a:bodyPr wrap="square" lIns="0" rIns="0" rtlCol="0" anchor="b">
            <a:noAutofit/>
          </a:bodyPr>
          <a:lstStyle/>
          <a:p>
            <a:pPr algn="l">
              <a:spcAft>
                <a:spcPts val="600"/>
              </a:spcAft>
            </a:pPr>
            <a:r>
              <a:rPr lang="en-US" sz="4400">
                <a:solidFill>
                  <a:schemeClr val="bg1"/>
                </a:solidFill>
                <a:latin typeface="Georgia" panose="02040502050405020303" pitchFamily="18" charset="0"/>
              </a:rPr>
              <a:t>We want the world to see us for who we truly are… </a:t>
            </a:r>
          </a:p>
          <a:p>
            <a:pPr algn="l">
              <a:spcAft>
                <a:spcPts val="600"/>
              </a:spcAft>
            </a:pPr>
            <a:r>
              <a:rPr lang="en-US" sz="4400" i="1">
                <a:solidFill>
                  <a:schemeClr val="bg1"/>
                </a:solidFill>
                <a:latin typeface="Georgia" panose="02040502050405020303" pitchFamily="18" charset="0"/>
              </a:rPr>
              <a:t>a pathway to growth.</a:t>
            </a:r>
          </a:p>
        </p:txBody>
      </p:sp>
    </p:spTree>
    <p:extLst>
      <p:ext uri="{BB962C8B-B14F-4D97-AF65-F5344CB8AC3E}">
        <p14:creationId xmlns:p14="http://schemas.microsoft.com/office/powerpoint/2010/main" val="118797996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divider_deep_violet">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365091"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5" name="Oval 4">
            <a:extLst>
              <a:ext uri="{FF2B5EF4-FFF2-40B4-BE49-F238E27FC236}">
                <a16:creationId xmlns:a16="http://schemas.microsoft.com/office/drawing/2014/main" id="{A10FBDD0-3328-10E3-D59D-0787A89A7CED}"/>
              </a:ext>
            </a:extLst>
          </p:cNvPr>
          <p:cNvSpPr/>
          <p:nvPr userDrawn="1"/>
        </p:nvSpPr>
        <p:spPr>
          <a:xfrm>
            <a:off x="7465670" y="321957"/>
            <a:ext cx="4924345" cy="49243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a:p>
        </p:txBody>
      </p:sp>
      <p:sp>
        <p:nvSpPr>
          <p:cNvPr id="13" name="TextBox 12">
            <a:extLst>
              <a:ext uri="{FF2B5EF4-FFF2-40B4-BE49-F238E27FC236}">
                <a16:creationId xmlns:a16="http://schemas.microsoft.com/office/drawing/2014/main" id="{61E329B7-15B9-EDA8-860C-6D46149FDE8C}"/>
              </a:ext>
            </a:extLst>
          </p:cNvPr>
          <p:cNvSpPr txBox="1"/>
          <p:nvPr userDrawn="1"/>
        </p:nvSpPr>
        <p:spPr>
          <a:xfrm>
            <a:off x="8150512" y="481358"/>
            <a:ext cx="4536691" cy="3245834"/>
          </a:xfrm>
          <a:prstGeom prst="rect">
            <a:avLst/>
          </a:prstGeom>
          <a:noFill/>
        </p:spPr>
        <p:txBody>
          <a:bodyPr wrap="square" lIns="0" rIns="0" rtlCol="0" anchor="b">
            <a:noAutofit/>
          </a:bodyPr>
          <a:lstStyle/>
          <a:p>
            <a:pPr algn="l">
              <a:spcAft>
                <a:spcPts val="600"/>
              </a:spcAft>
            </a:pPr>
            <a:r>
              <a:rPr lang="en-US" sz="4400" b="1">
                <a:solidFill>
                  <a:schemeClr val="bg1"/>
                </a:solidFill>
                <a:latin typeface="+mj-lt"/>
              </a:rPr>
              <a:t>Our value</a:t>
            </a:r>
          </a:p>
          <a:p>
            <a:pPr algn="l">
              <a:spcAft>
                <a:spcPts val="600"/>
              </a:spcAft>
            </a:pPr>
            <a:r>
              <a:rPr lang="en-US" sz="4400" i="1">
                <a:solidFill>
                  <a:schemeClr val="bg1"/>
                </a:solidFill>
                <a:latin typeface="Georgia" panose="02040502050405020303" pitchFamily="18" charset="0"/>
              </a:rPr>
              <a:t>has never been more clear.</a:t>
            </a:r>
          </a:p>
        </p:txBody>
      </p:sp>
    </p:spTree>
    <p:extLst>
      <p:ext uri="{BB962C8B-B14F-4D97-AF65-F5344CB8AC3E}">
        <p14:creationId xmlns:p14="http://schemas.microsoft.com/office/powerpoint/2010/main" val="22766289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divider_deep_violet">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6463" y="0"/>
            <a:ext cx="6378628"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a:t>Our Purpose</a:t>
            </a:r>
          </a:p>
        </p:txBody>
      </p:sp>
      <p:sp>
        <p:nvSpPr>
          <p:cNvPr id="15" name="TextBox 14">
            <a:extLst>
              <a:ext uri="{FF2B5EF4-FFF2-40B4-BE49-F238E27FC236}">
                <a16:creationId xmlns:a16="http://schemas.microsoft.com/office/drawing/2014/main" id="{8362B672-ADDE-36D3-BCF2-CB74CDE616C2}"/>
              </a:ext>
            </a:extLst>
          </p:cNvPr>
          <p:cNvSpPr txBox="1"/>
          <p:nvPr userDrawn="1"/>
        </p:nvSpPr>
        <p:spPr>
          <a:xfrm>
            <a:off x="627472" y="2564491"/>
            <a:ext cx="4969013" cy="2028527"/>
          </a:xfrm>
          <a:prstGeom prst="rect">
            <a:avLst/>
          </a:prstGeom>
          <a:noFill/>
        </p:spPr>
        <p:txBody>
          <a:bodyPr wrap="square" lIns="0" rIns="0" rtlCol="0">
            <a:noAutofit/>
          </a:bodyPr>
          <a:lstStyle/>
          <a:p>
            <a:pPr algn="l">
              <a:spcAft>
                <a:spcPts val="600"/>
              </a:spcAft>
            </a:pPr>
            <a:r>
              <a:rPr lang="en-US" sz="3200">
                <a:solidFill>
                  <a:schemeClr val="bg1"/>
                </a:solidFill>
                <a:latin typeface="Georgia" panose="02040502050405020303" pitchFamily="18" charset="0"/>
              </a:rPr>
              <a:t>Discover insights within consumer buying behavior </a:t>
            </a:r>
            <a:r>
              <a:rPr lang="en-US" sz="3200" i="1">
                <a:solidFill>
                  <a:schemeClr val="bg1"/>
                </a:solidFill>
                <a:latin typeface="Georgia" panose="02040502050405020303" pitchFamily="18" charset="0"/>
              </a:rPr>
              <a:t>and</a:t>
            </a:r>
            <a:r>
              <a:rPr lang="en-US" sz="3200">
                <a:solidFill>
                  <a:schemeClr val="bg1"/>
                </a:solidFill>
                <a:latin typeface="Georgia" panose="02040502050405020303" pitchFamily="18" charset="0"/>
              </a:rPr>
              <a:t> </a:t>
            </a:r>
            <a:r>
              <a:rPr lang="en-US" sz="3200" i="1">
                <a:solidFill>
                  <a:schemeClr val="bg1"/>
                </a:solidFill>
                <a:latin typeface="Georgia" panose="02040502050405020303" pitchFamily="18" charset="0"/>
              </a:rPr>
              <a:t>reveal them to the world.</a:t>
            </a: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615262" y="1242823"/>
            <a:ext cx="4482256"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3200" b="0">
                <a:latin typeface="+mn-lt"/>
              </a:rPr>
              <a:t>Show the world </a:t>
            </a:r>
            <a:br>
              <a:rPr lang="en-US" sz="3200" b="0">
                <a:latin typeface="+mn-lt"/>
              </a:rPr>
            </a:br>
            <a:r>
              <a:rPr lang="en-US" sz="3200" b="0">
                <a:latin typeface="+mn-lt"/>
              </a:rPr>
              <a:t>what people want.</a:t>
            </a:r>
          </a:p>
        </p:txBody>
      </p:sp>
      <p:sp>
        <p:nvSpPr>
          <p:cNvPr id="4" name="TextBox 3">
            <a:extLst>
              <a:ext uri="{FF2B5EF4-FFF2-40B4-BE49-F238E27FC236}">
                <a16:creationId xmlns:a16="http://schemas.microsoft.com/office/drawing/2014/main" id="{74EAD86A-245D-BC4D-62CD-7F1DDEB9071E}"/>
              </a:ext>
            </a:extLst>
          </p:cNvPr>
          <p:cNvSpPr txBox="1"/>
          <p:nvPr userDrawn="1"/>
        </p:nvSpPr>
        <p:spPr>
          <a:xfrm>
            <a:off x="4034672" y="5910606"/>
            <a:ext cx="0" cy="0"/>
          </a:xfrm>
          <a:prstGeom prst="rect">
            <a:avLst/>
          </a:prstGeom>
          <a:noFill/>
        </p:spPr>
        <p:txBody>
          <a:bodyPr wrap="none" lIns="0" rIns="0" rtlCol="0">
            <a:noAutofit/>
          </a:bodyPr>
          <a:lstStyle/>
          <a:p>
            <a:pPr algn="l">
              <a:spcAft>
                <a:spcPts val="600"/>
              </a:spcAft>
            </a:pPr>
            <a:endParaRPr lang="en-US" sz="1600"/>
          </a:p>
        </p:txBody>
      </p:sp>
    </p:spTree>
    <p:extLst>
      <p:ext uri="{BB962C8B-B14F-4D97-AF65-F5344CB8AC3E}">
        <p14:creationId xmlns:p14="http://schemas.microsoft.com/office/powerpoint/2010/main" val="73843220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4889490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divider_deep_viole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1DC12-D48A-13EB-BC33-21DC34576E92}"/>
              </a:ext>
            </a:extLst>
          </p:cNvPr>
          <p:cNvSpPr/>
          <p:nvPr userDrawn="1"/>
        </p:nvSpPr>
        <p:spPr>
          <a:xfrm>
            <a:off x="0" y="-213796"/>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12065" marR="5080" lvl="0" indent="-100330" algn="l" defTabSz="914400" rtl="0" eaLnBrk="1" fontAlgn="auto" latinLnBrk="0" hangingPunct="1">
              <a:lnSpc>
                <a:spcPct val="146900"/>
              </a:lnSpc>
              <a:spcBef>
                <a:spcPts val="100"/>
              </a:spcBef>
              <a:spcAft>
                <a:spcPts val="0"/>
              </a:spcAft>
              <a:buClrTx/>
              <a:buSzTx/>
              <a:buFontTx/>
              <a:buNone/>
              <a:tabLst>
                <a:tab pos="872490" algn="l"/>
                <a:tab pos="972819" algn="l"/>
                <a:tab pos="1380490" algn="l"/>
                <a:tab pos="1525905" algn="l"/>
                <a:tab pos="2662555" algn="l"/>
                <a:tab pos="2762885" algn="l"/>
                <a:tab pos="2971800" algn="l"/>
                <a:tab pos="3170555" algn="l"/>
                <a:tab pos="3315970" algn="l"/>
                <a:tab pos="3479800" algn="l"/>
                <a:tab pos="3625215" algn="l"/>
                <a:tab pos="4895215" algn="l"/>
                <a:tab pos="5620385" algn="l"/>
                <a:tab pos="6171565" algn="l"/>
                <a:tab pos="6685280" algn="l"/>
                <a:tab pos="6994525" algn="l"/>
                <a:tab pos="7410450" algn="l"/>
                <a:tab pos="7719695" algn="l"/>
                <a:tab pos="7961630" algn="l"/>
                <a:tab pos="8270875" algn="l"/>
                <a:tab pos="9230995" algn="l"/>
                <a:tab pos="9424670" algn="l"/>
                <a:tab pos="11021060" algn="l"/>
                <a:tab pos="11214735" algn="l"/>
                <a:tab pos="11330940" algn="l"/>
                <a:tab pos="11524615" algn="l"/>
                <a:tab pos="13253719" algn="l"/>
                <a:tab pos="13519785" algn="l"/>
                <a:tab pos="14229715" algn="l"/>
              </a:tabLst>
              <a:defRPr/>
            </a:pPr>
            <a:r>
              <a:rPr lang="en-US" sz="1600" b="0" spc="-50">
                <a:solidFill>
                  <a:srgbClr val="2C6CF6">
                    <a:alpha val="20000"/>
                  </a:srgbClr>
                </a:solidFill>
                <a:latin typeface="+mj-lt"/>
                <a:cs typeface="Aktiv Grotesk"/>
              </a:rPr>
              <a:t>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 + DATA COMPANY + RESEARCH COMPANY + TECHNOLOGY COMPANY + ANALYTICS COMPANY + INSIGHTS COMPANY + MEASUREMENT COMPANY</a:t>
            </a:r>
            <a:r>
              <a:rPr lang="en-US" sz="1600" b="1" spc="-50">
                <a:solidFill>
                  <a:srgbClr val="2C6CF6">
                    <a:alpha val="20000"/>
                  </a:srgbClr>
                </a:solidFill>
                <a:latin typeface="+mj-lt"/>
                <a:cs typeface="Aktiv Grotesk"/>
              </a:rPr>
              <a:t> DATA COMPANY + RESEARCH COMPANY +</a:t>
            </a:r>
            <a:endParaRPr lang="en-US" sz="1600" b="0">
              <a:solidFill>
                <a:sysClr val="windowText" lastClr="000000">
                  <a:alpha val="20000"/>
                </a:sysClr>
              </a:solidFill>
              <a:latin typeface="+mj-lt"/>
              <a:cs typeface="Aktiv Grotesk"/>
            </a:endParaRPr>
          </a:p>
          <a:p>
            <a:pPr marL="12065" marR="5080" indent="-100330" algn="l">
              <a:lnSpc>
                <a:spcPct val="146900"/>
              </a:lnSpc>
              <a:spcBef>
                <a:spcPts val="100"/>
              </a:spcBef>
              <a:tabLst>
                <a:tab pos="872490" algn="l"/>
                <a:tab pos="972819" algn="l"/>
                <a:tab pos="1380490" algn="l"/>
                <a:tab pos="1525905" algn="l"/>
                <a:tab pos="2662555" algn="l"/>
                <a:tab pos="2762885" algn="l"/>
                <a:tab pos="2971800" algn="l"/>
                <a:tab pos="3170555" algn="l"/>
                <a:tab pos="3315970" algn="l"/>
                <a:tab pos="3479800" algn="l"/>
                <a:tab pos="3625215" algn="l"/>
                <a:tab pos="4895215" algn="l"/>
                <a:tab pos="5620385" algn="l"/>
                <a:tab pos="6171565" algn="l"/>
                <a:tab pos="6685280" algn="l"/>
                <a:tab pos="6994525" algn="l"/>
                <a:tab pos="7410450" algn="l"/>
                <a:tab pos="7719695" algn="l"/>
                <a:tab pos="7961630" algn="l"/>
                <a:tab pos="8270875" algn="l"/>
                <a:tab pos="9230995" algn="l"/>
                <a:tab pos="9424670" algn="l"/>
                <a:tab pos="11021060" algn="l"/>
                <a:tab pos="11214735" algn="l"/>
                <a:tab pos="11330940" algn="l"/>
                <a:tab pos="11524615" algn="l"/>
                <a:tab pos="13253719" algn="l"/>
                <a:tab pos="13519785" algn="l"/>
                <a:tab pos="14229715" algn="l"/>
              </a:tabLst>
            </a:pPr>
            <a:endParaRPr lang="en-US" sz="1600" b="0">
              <a:solidFill>
                <a:sysClr val="windowText" lastClr="000000">
                  <a:alpha val="20000"/>
                </a:sysClr>
              </a:solidFill>
              <a:latin typeface="+mj-lt"/>
              <a:cs typeface="Aktiv Grotesk"/>
            </a:endParaRP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1" name="TextBox 10">
            <a:extLst>
              <a:ext uri="{FF2B5EF4-FFF2-40B4-BE49-F238E27FC236}">
                <a16:creationId xmlns:a16="http://schemas.microsoft.com/office/drawing/2014/main" id="{A95F480C-FC30-02D7-7634-A388073219ED}"/>
              </a:ext>
            </a:extLst>
          </p:cNvPr>
          <p:cNvSpPr txBox="1"/>
          <p:nvPr userDrawn="1"/>
        </p:nvSpPr>
        <p:spPr>
          <a:xfrm>
            <a:off x="2756300" y="1477115"/>
            <a:ext cx="6679401" cy="3245834"/>
          </a:xfrm>
          <a:prstGeom prst="rect">
            <a:avLst/>
          </a:prstGeom>
          <a:noFill/>
        </p:spPr>
        <p:txBody>
          <a:bodyPr wrap="square" lIns="0" rIns="0" rtlCol="0" anchor="b">
            <a:noAutofit/>
          </a:bodyPr>
          <a:lstStyle/>
          <a:p>
            <a:pPr algn="l">
              <a:spcAft>
                <a:spcPts val="600"/>
              </a:spcAft>
            </a:pPr>
            <a:r>
              <a:rPr lang="en-US" sz="4400">
                <a:solidFill>
                  <a:schemeClr val="tx1"/>
                </a:solidFill>
                <a:latin typeface="Georgia" panose="02040502050405020303" pitchFamily="18" charset="0"/>
              </a:rPr>
              <a:t>We are far more than each of these individually. We are all of them combined.</a:t>
            </a:r>
          </a:p>
          <a:p>
            <a:pPr algn="l">
              <a:spcAft>
                <a:spcPts val="600"/>
              </a:spcAft>
            </a:pPr>
            <a:r>
              <a:rPr lang="en-US" sz="4400" i="1">
                <a:solidFill>
                  <a:schemeClr val="accent1"/>
                </a:solidFill>
                <a:latin typeface="Georgia" panose="02040502050405020303" pitchFamily="18" charset="0"/>
              </a:rPr>
              <a:t>And so much more.</a:t>
            </a:r>
          </a:p>
        </p:txBody>
      </p:sp>
      <p:sp>
        <p:nvSpPr>
          <p:cNvPr id="4" name="TextBox 3">
            <a:extLst>
              <a:ext uri="{FF2B5EF4-FFF2-40B4-BE49-F238E27FC236}">
                <a16:creationId xmlns:a16="http://schemas.microsoft.com/office/drawing/2014/main" id="{CC0D5B1E-E6A9-1E5B-D198-DDEFEAB07FC2}"/>
              </a:ext>
            </a:extLst>
          </p:cNvPr>
          <p:cNvSpPr txBox="1"/>
          <p:nvPr userDrawn="1"/>
        </p:nvSpPr>
        <p:spPr>
          <a:xfrm>
            <a:off x="1357313" y="342900"/>
            <a:ext cx="0" cy="0"/>
          </a:xfrm>
          <a:prstGeom prst="rect">
            <a:avLst/>
          </a:prstGeom>
          <a:noFill/>
        </p:spPr>
        <p:txBody>
          <a:bodyPr wrap="none" lIns="0" rIns="0" rtlCol="0">
            <a:noAutofit/>
          </a:bodyPr>
          <a:lstStyle/>
          <a:p>
            <a:pPr algn="l">
              <a:spcAft>
                <a:spcPts val="600"/>
              </a:spcAft>
            </a:pPr>
            <a:endParaRPr lang="en-US" sz="1600"/>
          </a:p>
        </p:txBody>
      </p:sp>
    </p:spTree>
    <p:extLst>
      <p:ext uri="{BB962C8B-B14F-4D97-AF65-F5344CB8AC3E}">
        <p14:creationId xmlns:p14="http://schemas.microsoft.com/office/powerpoint/2010/main" val="100320201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half_blu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D7DAA3-7AC5-DDD3-BC65-C10A135863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429000"/>
            <a:ext cx="6096000" cy="3431653"/>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8" name="Picture 7">
            <a:extLst>
              <a:ext uri="{FF2B5EF4-FFF2-40B4-BE49-F238E27FC236}">
                <a16:creationId xmlns:a16="http://schemas.microsoft.com/office/drawing/2014/main" id="{1CDAF983-99DF-348C-C590-EE2A473E67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pic>
        <p:nvPicPr>
          <p:cNvPr id="13" name="Picture 12">
            <a:extLst>
              <a:ext uri="{FF2B5EF4-FFF2-40B4-BE49-F238E27FC236}">
                <a16:creationId xmlns:a16="http://schemas.microsoft.com/office/drawing/2014/main" id="{9F3CA427-5540-8F21-A1FB-98FB1467C6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1" y="0"/>
            <a:ext cx="6091287" cy="3429000"/>
          </a:xfrm>
          <a:prstGeom prst="rect">
            <a:avLst/>
          </a:prstGeom>
          <a:ln>
            <a:noFill/>
          </a:ln>
        </p:spPr>
      </p:pic>
      <p:sp>
        <p:nvSpPr>
          <p:cNvPr id="20" name="TextBox 19">
            <a:extLst>
              <a:ext uri="{FF2B5EF4-FFF2-40B4-BE49-F238E27FC236}">
                <a16:creationId xmlns:a16="http://schemas.microsoft.com/office/drawing/2014/main" id="{7FF98CE3-FA88-DA51-4BF7-752560C1F2A6}"/>
              </a:ext>
            </a:extLst>
          </p:cNvPr>
          <p:cNvSpPr txBox="1"/>
          <p:nvPr userDrawn="1"/>
        </p:nvSpPr>
        <p:spPr>
          <a:xfrm>
            <a:off x="6530727" y="4058070"/>
            <a:ext cx="5466061" cy="1864225"/>
          </a:xfrm>
          <a:prstGeom prst="rect">
            <a:avLst/>
          </a:prstGeom>
          <a:noFill/>
        </p:spPr>
        <p:txBody>
          <a:bodyPr wrap="square" lIns="0" rIns="0" rtlCol="0" anchor="b">
            <a:noAutofit/>
          </a:bodyPr>
          <a:lstStyle/>
          <a:p>
            <a:pPr algn="l">
              <a:spcAft>
                <a:spcPts val="600"/>
              </a:spcAft>
            </a:pPr>
            <a:r>
              <a:rPr lang="en-US" sz="4000">
                <a:solidFill>
                  <a:schemeClr val="bg1"/>
                </a:solidFill>
                <a:latin typeface="Georgia" panose="02040502050405020303" pitchFamily="18" charset="0"/>
              </a:rPr>
              <a:t>We are </a:t>
            </a:r>
            <a:r>
              <a:rPr lang="en-US" sz="4000" i="1">
                <a:solidFill>
                  <a:schemeClr val="bg1"/>
                </a:solidFill>
                <a:latin typeface="Georgia" panose="02040502050405020303" pitchFamily="18" charset="0"/>
              </a:rPr>
              <a:t>the world’s consumer intelligence company.</a:t>
            </a:r>
          </a:p>
        </p:txBody>
      </p:sp>
      <p:sp>
        <p:nvSpPr>
          <p:cNvPr id="21" name="Rectangle 20">
            <a:extLst>
              <a:ext uri="{FF2B5EF4-FFF2-40B4-BE49-F238E27FC236}">
                <a16:creationId xmlns:a16="http://schemas.microsoft.com/office/drawing/2014/main" id="{5FDDBE65-91EB-0D44-3809-00D1D9DD2674}"/>
              </a:ext>
            </a:extLst>
          </p:cNvPr>
          <p:cNvSpPr/>
          <p:nvPr userDrawn="1"/>
        </p:nvSpPr>
        <p:spPr>
          <a:xfrm>
            <a:off x="3176" y="-2121"/>
            <a:ext cx="6091287" cy="343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22" name="object 8">
            <a:extLst>
              <a:ext uri="{FF2B5EF4-FFF2-40B4-BE49-F238E27FC236}">
                <a16:creationId xmlns:a16="http://schemas.microsoft.com/office/drawing/2014/main" id="{D3EFE155-4580-E632-ADE6-E78281E25560}"/>
              </a:ext>
            </a:extLst>
          </p:cNvPr>
          <p:cNvSpPr/>
          <p:nvPr userDrawn="1"/>
        </p:nvSpPr>
        <p:spPr>
          <a:xfrm>
            <a:off x="1242999" y="882604"/>
            <a:ext cx="3861435" cy="1654810"/>
          </a:xfrm>
          <a:custGeom>
            <a:avLst/>
            <a:gdLst/>
            <a:ahLst/>
            <a:cxnLst/>
            <a:rect l="l" t="t" r="r" b="b"/>
            <a:pathLst>
              <a:path w="3861435" h="1654810">
                <a:moveTo>
                  <a:pt x="1308150" y="32143"/>
                </a:moveTo>
                <a:lnTo>
                  <a:pt x="953058" y="32143"/>
                </a:lnTo>
                <a:lnTo>
                  <a:pt x="953058" y="819442"/>
                </a:lnTo>
                <a:lnTo>
                  <a:pt x="310375" y="86055"/>
                </a:lnTo>
                <a:lnTo>
                  <a:pt x="268820" y="51142"/>
                </a:lnTo>
                <a:lnTo>
                  <a:pt x="219964" y="30797"/>
                </a:lnTo>
                <a:lnTo>
                  <a:pt x="167347" y="25882"/>
                </a:lnTo>
                <a:lnTo>
                  <a:pt x="114541" y="37287"/>
                </a:lnTo>
                <a:lnTo>
                  <a:pt x="76149" y="57772"/>
                </a:lnTo>
                <a:lnTo>
                  <a:pt x="44437" y="86372"/>
                </a:lnTo>
                <a:lnTo>
                  <a:pt x="20459" y="121551"/>
                </a:lnTo>
                <a:lnTo>
                  <a:pt x="5295" y="161709"/>
                </a:lnTo>
                <a:lnTo>
                  <a:pt x="0" y="205308"/>
                </a:lnTo>
                <a:lnTo>
                  <a:pt x="0" y="1466837"/>
                </a:lnTo>
                <a:lnTo>
                  <a:pt x="355104" y="1466837"/>
                </a:lnTo>
                <a:lnTo>
                  <a:pt x="355104" y="678738"/>
                </a:lnTo>
                <a:lnTo>
                  <a:pt x="997775" y="1412125"/>
                </a:lnTo>
                <a:lnTo>
                  <a:pt x="1026033" y="1438122"/>
                </a:lnTo>
                <a:lnTo>
                  <a:pt x="1058418" y="1457071"/>
                </a:lnTo>
                <a:lnTo>
                  <a:pt x="1093698" y="1468666"/>
                </a:lnTo>
                <a:lnTo>
                  <a:pt x="1130642" y="1472603"/>
                </a:lnTo>
                <a:lnTo>
                  <a:pt x="1146505" y="1471879"/>
                </a:lnTo>
                <a:lnTo>
                  <a:pt x="1193609" y="1460893"/>
                </a:lnTo>
                <a:lnTo>
                  <a:pt x="1232001" y="1440408"/>
                </a:lnTo>
                <a:lnTo>
                  <a:pt x="1263713" y="1411808"/>
                </a:lnTo>
                <a:lnTo>
                  <a:pt x="1287691" y="1376641"/>
                </a:lnTo>
                <a:lnTo>
                  <a:pt x="1302854" y="1336471"/>
                </a:lnTo>
                <a:lnTo>
                  <a:pt x="1308150" y="1292872"/>
                </a:lnTo>
                <a:lnTo>
                  <a:pt x="1308150" y="32143"/>
                </a:lnTo>
                <a:close/>
              </a:path>
              <a:path w="3861435" h="1654810">
                <a:moveTo>
                  <a:pt x="1993353" y="32143"/>
                </a:moveTo>
                <a:lnTo>
                  <a:pt x="1638261" y="32143"/>
                </a:lnTo>
                <a:lnTo>
                  <a:pt x="1638261" y="1466850"/>
                </a:lnTo>
                <a:lnTo>
                  <a:pt x="1993353" y="1466850"/>
                </a:lnTo>
                <a:lnTo>
                  <a:pt x="1993353" y="32143"/>
                </a:lnTo>
                <a:close/>
              </a:path>
              <a:path w="3861435" h="1654810">
                <a:moveTo>
                  <a:pt x="3860812" y="1400467"/>
                </a:moveTo>
                <a:lnTo>
                  <a:pt x="3850005" y="1389532"/>
                </a:lnTo>
                <a:lnTo>
                  <a:pt x="3601974" y="1138478"/>
                </a:lnTo>
                <a:lnTo>
                  <a:pt x="3598583" y="1135037"/>
                </a:lnTo>
                <a:lnTo>
                  <a:pt x="3622471" y="1091844"/>
                </a:lnTo>
                <a:lnTo>
                  <a:pt x="3643566" y="1046962"/>
                </a:lnTo>
                <a:lnTo>
                  <a:pt x="3661740" y="1000518"/>
                </a:lnTo>
                <a:lnTo>
                  <a:pt x="3676891" y="952614"/>
                </a:lnTo>
                <a:lnTo>
                  <a:pt x="3688880" y="903389"/>
                </a:lnTo>
                <a:lnTo>
                  <a:pt x="3697579" y="852957"/>
                </a:lnTo>
                <a:lnTo>
                  <a:pt x="3702901" y="801433"/>
                </a:lnTo>
                <a:lnTo>
                  <a:pt x="3704704" y="748944"/>
                </a:lnTo>
                <a:lnTo>
                  <a:pt x="3703116" y="699782"/>
                </a:lnTo>
                <a:lnTo>
                  <a:pt x="3698456" y="651446"/>
                </a:lnTo>
                <a:lnTo>
                  <a:pt x="3690797" y="604050"/>
                </a:lnTo>
                <a:lnTo>
                  <a:pt x="3680256" y="557695"/>
                </a:lnTo>
                <a:lnTo>
                  <a:pt x="3666909" y="512483"/>
                </a:lnTo>
                <a:lnTo>
                  <a:pt x="3650881" y="468490"/>
                </a:lnTo>
                <a:lnTo>
                  <a:pt x="3632250" y="425843"/>
                </a:lnTo>
                <a:lnTo>
                  <a:pt x="3611118" y="384632"/>
                </a:lnTo>
                <a:lnTo>
                  <a:pt x="3596157" y="359422"/>
                </a:lnTo>
                <a:lnTo>
                  <a:pt x="3587585" y="344957"/>
                </a:lnTo>
                <a:lnTo>
                  <a:pt x="3561753" y="306920"/>
                </a:lnTo>
                <a:lnTo>
                  <a:pt x="3533711" y="270611"/>
                </a:lnTo>
                <a:lnTo>
                  <a:pt x="3503561" y="236131"/>
                </a:lnTo>
                <a:lnTo>
                  <a:pt x="3471418" y="203593"/>
                </a:lnTo>
                <a:lnTo>
                  <a:pt x="3437356" y="173075"/>
                </a:lnTo>
                <a:lnTo>
                  <a:pt x="3401479" y="144691"/>
                </a:lnTo>
                <a:lnTo>
                  <a:pt x="3363899" y="118541"/>
                </a:lnTo>
                <a:lnTo>
                  <a:pt x="3349612" y="109867"/>
                </a:lnTo>
                <a:lnTo>
                  <a:pt x="3349612" y="748944"/>
                </a:lnTo>
                <a:lnTo>
                  <a:pt x="3346602" y="797737"/>
                </a:lnTo>
                <a:lnTo>
                  <a:pt x="3337826" y="844753"/>
                </a:lnTo>
                <a:lnTo>
                  <a:pt x="3323666" y="889596"/>
                </a:lnTo>
                <a:lnTo>
                  <a:pt x="3304451" y="931913"/>
                </a:lnTo>
                <a:lnTo>
                  <a:pt x="3280562" y="971346"/>
                </a:lnTo>
                <a:lnTo>
                  <a:pt x="3252368" y="1007516"/>
                </a:lnTo>
                <a:lnTo>
                  <a:pt x="3220224" y="1040053"/>
                </a:lnTo>
                <a:lnTo>
                  <a:pt x="3184487" y="1068603"/>
                </a:lnTo>
                <a:lnTo>
                  <a:pt x="3145536" y="1092771"/>
                </a:lnTo>
                <a:lnTo>
                  <a:pt x="3103727" y="1112215"/>
                </a:lnTo>
                <a:lnTo>
                  <a:pt x="3059417" y="1126566"/>
                </a:lnTo>
                <a:lnTo>
                  <a:pt x="3012973" y="1135443"/>
                </a:lnTo>
                <a:lnTo>
                  <a:pt x="2964777" y="1138478"/>
                </a:lnTo>
                <a:lnTo>
                  <a:pt x="2916567" y="1135443"/>
                </a:lnTo>
                <a:lnTo>
                  <a:pt x="2870123" y="1126566"/>
                </a:lnTo>
                <a:lnTo>
                  <a:pt x="2825826" y="1112215"/>
                </a:lnTo>
                <a:lnTo>
                  <a:pt x="2784017" y="1092771"/>
                </a:lnTo>
                <a:lnTo>
                  <a:pt x="2745067" y="1068603"/>
                </a:lnTo>
                <a:lnTo>
                  <a:pt x="2709329" y="1040053"/>
                </a:lnTo>
                <a:lnTo>
                  <a:pt x="2677185" y="1007516"/>
                </a:lnTo>
                <a:lnTo>
                  <a:pt x="2648991" y="971346"/>
                </a:lnTo>
                <a:lnTo>
                  <a:pt x="2625102" y="931913"/>
                </a:lnTo>
                <a:lnTo>
                  <a:pt x="2605887" y="889596"/>
                </a:lnTo>
                <a:lnTo>
                  <a:pt x="2591727" y="844753"/>
                </a:lnTo>
                <a:lnTo>
                  <a:pt x="2582951" y="797737"/>
                </a:lnTo>
                <a:lnTo>
                  <a:pt x="2579954" y="748944"/>
                </a:lnTo>
                <a:lnTo>
                  <a:pt x="2582951" y="700151"/>
                </a:lnTo>
                <a:lnTo>
                  <a:pt x="2591727" y="653148"/>
                </a:lnTo>
                <a:lnTo>
                  <a:pt x="2605887" y="608304"/>
                </a:lnTo>
                <a:lnTo>
                  <a:pt x="2625102" y="565988"/>
                </a:lnTo>
                <a:lnTo>
                  <a:pt x="2648991" y="526554"/>
                </a:lnTo>
                <a:lnTo>
                  <a:pt x="2677185" y="490385"/>
                </a:lnTo>
                <a:lnTo>
                  <a:pt x="2709329" y="457847"/>
                </a:lnTo>
                <a:lnTo>
                  <a:pt x="2745067" y="429310"/>
                </a:lnTo>
                <a:lnTo>
                  <a:pt x="2784017" y="405130"/>
                </a:lnTo>
                <a:lnTo>
                  <a:pt x="2825826" y="385686"/>
                </a:lnTo>
                <a:lnTo>
                  <a:pt x="2870123" y="371348"/>
                </a:lnTo>
                <a:lnTo>
                  <a:pt x="2916567" y="362470"/>
                </a:lnTo>
                <a:lnTo>
                  <a:pt x="2964777" y="359422"/>
                </a:lnTo>
                <a:lnTo>
                  <a:pt x="3012973" y="362470"/>
                </a:lnTo>
                <a:lnTo>
                  <a:pt x="3059417" y="371348"/>
                </a:lnTo>
                <a:lnTo>
                  <a:pt x="3103727" y="385686"/>
                </a:lnTo>
                <a:lnTo>
                  <a:pt x="3145536" y="405130"/>
                </a:lnTo>
                <a:lnTo>
                  <a:pt x="3184487" y="429310"/>
                </a:lnTo>
                <a:lnTo>
                  <a:pt x="3220224" y="457847"/>
                </a:lnTo>
                <a:lnTo>
                  <a:pt x="3252368" y="490385"/>
                </a:lnTo>
                <a:lnTo>
                  <a:pt x="3280562" y="526554"/>
                </a:lnTo>
                <a:lnTo>
                  <a:pt x="3304451" y="565988"/>
                </a:lnTo>
                <a:lnTo>
                  <a:pt x="3323666" y="608304"/>
                </a:lnTo>
                <a:lnTo>
                  <a:pt x="3337826" y="653148"/>
                </a:lnTo>
                <a:lnTo>
                  <a:pt x="3346602" y="700151"/>
                </a:lnTo>
                <a:lnTo>
                  <a:pt x="3349612" y="748944"/>
                </a:lnTo>
                <a:lnTo>
                  <a:pt x="3349612" y="109867"/>
                </a:lnTo>
                <a:lnTo>
                  <a:pt x="3283978" y="73342"/>
                </a:lnTo>
                <a:lnTo>
                  <a:pt x="3241852" y="54483"/>
                </a:lnTo>
                <a:lnTo>
                  <a:pt x="3198393" y="38252"/>
                </a:lnTo>
                <a:lnTo>
                  <a:pt x="3153714" y="24739"/>
                </a:lnTo>
                <a:lnTo>
                  <a:pt x="3107918" y="14071"/>
                </a:lnTo>
                <a:lnTo>
                  <a:pt x="3061093" y="6324"/>
                </a:lnTo>
                <a:lnTo>
                  <a:pt x="3013354" y="1600"/>
                </a:lnTo>
                <a:lnTo>
                  <a:pt x="2964777" y="0"/>
                </a:lnTo>
                <a:lnTo>
                  <a:pt x="2916199" y="1600"/>
                </a:lnTo>
                <a:lnTo>
                  <a:pt x="2868447" y="6324"/>
                </a:lnTo>
                <a:lnTo>
                  <a:pt x="2821622" y="14071"/>
                </a:lnTo>
                <a:lnTo>
                  <a:pt x="2775826" y="24739"/>
                </a:lnTo>
                <a:lnTo>
                  <a:pt x="2731147" y="38252"/>
                </a:lnTo>
                <a:lnTo>
                  <a:pt x="2687701" y="54483"/>
                </a:lnTo>
                <a:lnTo>
                  <a:pt x="2645562" y="73342"/>
                </a:lnTo>
                <a:lnTo>
                  <a:pt x="2604846" y="94729"/>
                </a:lnTo>
                <a:lnTo>
                  <a:pt x="2565654" y="118541"/>
                </a:lnTo>
                <a:lnTo>
                  <a:pt x="2528074" y="144691"/>
                </a:lnTo>
                <a:lnTo>
                  <a:pt x="2492197" y="173075"/>
                </a:lnTo>
                <a:lnTo>
                  <a:pt x="2458135" y="203593"/>
                </a:lnTo>
                <a:lnTo>
                  <a:pt x="2425992" y="236131"/>
                </a:lnTo>
                <a:lnTo>
                  <a:pt x="2395842" y="270611"/>
                </a:lnTo>
                <a:lnTo>
                  <a:pt x="2367800" y="306920"/>
                </a:lnTo>
                <a:lnTo>
                  <a:pt x="2341969" y="344957"/>
                </a:lnTo>
                <a:lnTo>
                  <a:pt x="2318435" y="384632"/>
                </a:lnTo>
                <a:lnTo>
                  <a:pt x="2297303" y="425843"/>
                </a:lnTo>
                <a:lnTo>
                  <a:pt x="2278672" y="468490"/>
                </a:lnTo>
                <a:lnTo>
                  <a:pt x="2262644" y="512483"/>
                </a:lnTo>
                <a:lnTo>
                  <a:pt x="2249297" y="557695"/>
                </a:lnTo>
                <a:lnTo>
                  <a:pt x="2238756" y="604050"/>
                </a:lnTo>
                <a:lnTo>
                  <a:pt x="2231098" y="651446"/>
                </a:lnTo>
                <a:lnTo>
                  <a:pt x="2226437" y="699782"/>
                </a:lnTo>
                <a:lnTo>
                  <a:pt x="2224862" y="748944"/>
                </a:lnTo>
                <a:lnTo>
                  <a:pt x="2226437" y="798118"/>
                </a:lnTo>
                <a:lnTo>
                  <a:pt x="2231098" y="846455"/>
                </a:lnTo>
                <a:lnTo>
                  <a:pt x="2238756" y="893851"/>
                </a:lnTo>
                <a:lnTo>
                  <a:pt x="2249297" y="940206"/>
                </a:lnTo>
                <a:lnTo>
                  <a:pt x="2262644" y="985418"/>
                </a:lnTo>
                <a:lnTo>
                  <a:pt x="2278672" y="1029411"/>
                </a:lnTo>
                <a:lnTo>
                  <a:pt x="2297303" y="1072057"/>
                </a:lnTo>
                <a:lnTo>
                  <a:pt x="2318435" y="1113269"/>
                </a:lnTo>
                <a:lnTo>
                  <a:pt x="2341969" y="1152944"/>
                </a:lnTo>
                <a:lnTo>
                  <a:pt x="2367800" y="1190980"/>
                </a:lnTo>
                <a:lnTo>
                  <a:pt x="2395842" y="1227289"/>
                </a:lnTo>
                <a:lnTo>
                  <a:pt x="2425992" y="1261770"/>
                </a:lnTo>
                <a:lnTo>
                  <a:pt x="2458135" y="1294320"/>
                </a:lnTo>
                <a:lnTo>
                  <a:pt x="2492197" y="1324825"/>
                </a:lnTo>
                <a:lnTo>
                  <a:pt x="2528074" y="1353210"/>
                </a:lnTo>
                <a:lnTo>
                  <a:pt x="2565654" y="1379359"/>
                </a:lnTo>
                <a:lnTo>
                  <a:pt x="2604846" y="1403172"/>
                </a:lnTo>
                <a:lnTo>
                  <a:pt x="2645562" y="1424571"/>
                </a:lnTo>
                <a:lnTo>
                  <a:pt x="2687701" y="1443431"/>
                </a:lnTo>
                <a:lnTo>
                  <a:pt x="2731147" y="1459661"/>
                </a:lnTo>
                <a:lnTo>
                  <a:pt x="2775826" y="1473161"/>
                </a:lnTo>
                <a:lnTo>
                  <a:pt x="2821622" y="1483842"/>
                </a:lnTo>
                <a:lnTo>
                  <a:pt x="2868447" y="1491589"/>
                </a:lnTo>
                <a:lnTo>
                  <a:pt x="2916199" y="1496314"/>
                </a:lnTo>
                <a:lnTo>
                  <a:pt x="2964777" y="1497901"/>
                </a:lnTo>
                <a:lnTo>
                  <a:pt x="3016872" y="1496072"/>
                </a:lnTo>
                <a:lnTo>
                  <a:pt x="3068015" y="1490637"/>
                </a:lnTo>
                <a:lnTo>
                  <a:pt x="3118066" y="1481747"/>
                </a:lnTo>
                <a:lnTo>
                  <a:pt x="3166910" y="1469504"/>
                </a:lnTo>
                <a:lnTo>
                  <a:pt x="3214433" y="1454035"/>
                </a:lnTo>
                <a:lnTo>
                  <a:pt x="3260509" y="1435468"/>
                </a:lnTo>
                <a:lnTo>
                  <a:pt x="3305010" y="1413929"/>
                </a:lnTo>
                <a:lnTo>
                  <a:pt x="3347834" y="1389532"/>
                </a:lnTo>
                <a:lnTo>
                  <a:pt x="3609721" y="1654619"/>
                </a:lnTo>
                <a:lnTo>
                  <a:pt x="3860812" y="1400467"/>
                </a:lnTo>
                <a:close/>
              </a:path>
            </a:pathLst>
          </a:custGeom>
          <a:solidFill>
            <a:srgbClr val="2C6CF6"/>
          </a:solidFill>
        </p:spPr>
        <p:txBody>
          <a:bodyPr wrap="square" lIns="0" tIns="0" rIns="0" bIns="0" rtlCol="0"/>
          <a:lstStyle/>
          <a:p>
            <a:endParaRPr/>
          </a:p>
        </p:txBody>
      </p:sp>
    </p:spTree>
    <p:extLst>
      <p:ext uri="{BB962C8B-B14F-4D97-AF65-F5344CB8AC3E}">
        <p14:creationId xmlns:p14="http://schemas.microsoft.com/office/powerpoint/2010/main" val="104935332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9F2D90-E656-4316-0C33-82394E32134F}"/>
              </a:ext>
            </a:extLst>
          </p:cNvPr>
          <p:cNvSpPr/>
          <p:nvPr userDrawn="1"/>
        </p:nvSpPr>
        <p:spPr>
          <a:xfrm>
            <a:off x="0" y="0"/>
            <a:ext cx="59864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86463" y="0"/>
            <a:ext cx="6378628"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a:t>Our Promise</a:t>
            </a:r>
          </a:p>
        </p:txBody>
      </p:sp>
      <p:sp>
        <p:nvSpPr>
          <p:cNvPr id="15" name="TextBox 14">
            <a:extLst>
              <a:ext uri="{FF2B5EF4-FFF2-40B4-BE49-F238E27FC236}">
                <a16:creationId xmlns:a16="http://schemas.microsoft.com/office/drawing/2014/main" id="{8362B672-ADDE-36D3-BCF2-CB74CDE616C2}"/>
              </a:ext>
            </a:extLst>
          </p:cNvPr>
          <p:cNvSpPr txBox="1"/>
          <p:nvPr userDrawn="1"/>
        </p:nvSpPr>
        <p:spPr>
          <a:xfrm>
            <a:off x="625766" y="2543471"/>
            <a:ext cx="4746333" cy="3405478"/>
          </a:xfrm>
          <a:prstGeom prst="rect">
            <a:avLst/>
          </a:prstGeom>
          <a:noFill/>
        </p:spPr>
        <p:txBody>
          <a:bodyPr wrap="square" lIns="0" rIns="0" rtlCol="0">
            <a:noAutofit/>
          </a:bodyPr>
          <a:lstStyle/>
          <a:p>
            <a:pPr algn="l">
              <a:spcAft>
                <a:spcPts val="600"/>
              </a:spcAft>
            </a:pPr>
            <a:r>
              <a:rPr lang="en-US" sz="3200">
                <a:solidFill>
                  <a:schemeClr val="bg1"/>
                </a:solidFill>
                <a:latin typeface="Georgia" panose="02040502050405020303" pitchFamily="18" charset="0"/>
              </a:rPr>
              <a:t>We deliver </a:t>
            </a:r>
            <a:r>
              <a:rPr lang="en-US" sz="3200" i="1">
                <a:solidFill>
                  <a:schemeClr val="bg1"/>
                </a:solidFill>
                <a:latin typeface="Georgia" panose="02040502050405020303" pitchFamily="18" charset="0"/>
              </a:rPr>
              <a:t>the Full View, </a:t>
            </a:r>
            <a:r>
              <a:rPr lang="en-US" sz="3200">
                <a:solidFill>
                  <a:schemeClr val="bg1"/>
                </a:solidFill>
                <a:latin typeface="Georgia" panose="02040502050405020303" pitchFamily="18" charset="0"/>
              </a:rPr>
              <a:t>the world’s most complete and clear understanding of consumer buying behavior that reveals new pathways to growth.</a:t>
            </a:r>
            <a:endParaRPr lang="en-US" sz="3200" i="1">
              <a:solidFill>
                <a:schemeClr val="bg1"/>
              </a:solidFill>
              <a:latin typeface="Georgia" panose="02040502050405020303" pitchFamily="18" charset="0"/>
            </a:endParaRP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625766" y="1491251"/>
            <a:ext cx="5579773"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3200" b="1">
                <a:latin typeface="+mn-lt"/>
              </a:rPr>
              <a:t>The Full View</a:t>
            </a:r>
          </a:p>
        </p:txBody>
      </p:sp>
    </p:spTree>
    <p:extLst>
      <p:ext uri="{BB962C8B-B14F-4D97-AF65-F5344CB8AC3E}">
        <p14:creationId xmlns:p14="http://schemas.microsoft.com/office/powerpoint/2010/main" val="207582916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divider_deep_violet">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1" name="TextBox 10">
            <a:extLst>
              <a:ext uri="{FF2B5EF4-FFF2-40B4-BE49-F238E27FC236}">
                <a16:creationId xmlns:a16="http://schemas.microsoft.com/office/drawing/2014/main" id="{A95F480C-FC30-02D7-7634-A388073219ED}"/>
              </a:ext>
            </a:extLst>
          </p:cNvPr>
          <p:cNvSpPr txBox="1"/>
          <p:nvPr userDrawn="1"/>
        </p:nvSpPr>
        <p:spPr>
          <a:xfrm>
            <a:off x="1435130" y="576349"/>
            <a:ext cx="9321740" cy="1347506"/>
          </a:xfrm>
          <a:prstGeom prst="rect">
            <a:avLst/>
          </a:prstGeom>
          <a:noFill/>
        </p:spPr>
        <p:txBody>
          <a:bodyPr wrap="square" lIns="0" rIns="0" rtlCol="0" anchor="b">
            <a:noAutofit/>
          </a:bodyPr>
          <a:lstStyle/>
          <a:p>
            <a:pPr algn="ctr">
              <a:spcAft>
                <a:spcPts val="600"/>
              </a:spcAft>
            </a:pPr>
            <a:r>
              <a:rPr lang="en-US" sz="4400">
                <a:solidFill>
                  <a:schemeClr val="bg1"/>
                </a:solidFill>
                <a:latin typeface="Georgia" panose="02040502050405020303" pitchFamily="18" charset="0"/>
              </a:rPr>
              <a:t>We deliver understanding and insights that make up </a:t>
            </a:r>
            <a:r>
              <a:rPr lang="en-US" sz="4400" i="1">
                <a:solidFill>
                  <a:schemeClr val="bg1"/>
                </a:solidFill>
                <a:latin typeface="Georgia" panose="02040502050405020303" pitchFamily="18" charset="0"/>
              </a:rPr>
              <a:t>the Full View.</a:t>
            </a:r>
          </a:p>
        </p:txBody>
      </p:sp>
      <p:sp>
        <p:nvSpPr>
          <p:cNvPr id="4" name="Oval 3">
            <a:extLst>
              <a:ext uri="{FF2B5EF4-FFF2-40B4-BE49-F238E27FC236}">
                <a16:creationId xmlns:a16="http://schemas.microsoft.com/office/drawing/2014/main" id="{7390E90A-1C55-2F39-D5E3-35904BA2DBD4}"/>
              </a:ext>
            </a:extLst>
          </p:cNvPr>
          <p:cNvSpPr/>
          <p:nvPr userDrawn="1"/>
        </p:nvSpPr>
        <p:spPr>
          <a:xfrm flipH="1">
            <a:off x="1669572" y="2450510"/>
            <a:ext cx="2594219" cy="2594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a:latin typeface="Georgia" panose="02040502050405020303" pitchFamily="18" charset="0"/>
            </a:endParaRPr>
          </a:p>
        </p:txBody>
      </p:sp>
      <p:sp>
        <p:nvSpPr>
          <p:cNvPr id="15" name="TextBox 14">
            <a:extLst>
              <a:ext uri="{FF2B5EF4-FFF2-40B4-BE49-F238E27FC236}">
                <a16:creationId xmlns:a16="http://schemas.microsoft.com/office/drawing/2014/main" id="{A2EBBA9A-4867-0092-B6E8-A1B0DD2EAE06}"/>
              </a:ext>
            </a:extLst>
          </p:cNvPr>
          <p:cNvSpPr txBox="1"/>
          <p:nvPr userDrawn="1"/>
        </p:nvSpPr>
        <p:spPr>
          <a:xfrm>
            <a:off x="1944246" y="2934430"/>
            <a:ext cx="2044870" cy="1354217"/>
          </a:xfrm>
          <a:prstGeom prst="rect">
            <a:avLst/>
          </a:prstGeom>
          <a:noFill/>
        </p:spPr>
        <p:txBody>
          <a:bodyPr wrap="square">
            <a:spAutoFit/>
          </a:bodyPr>
          <a:lstStyle/>
          <a:p>
            <a:pPr algn="ctr"/>
            <a:r>
              <a:rPr lang="en-US" sz="1600" b="1">
                <a:solidFill>
                  <a:schemeClr val="bg1"/>
                </a:solidFill>
                <a:latin typeface="+mn-lt"/>
              </a:rPr>
              <a:t>WHAT IS HAPPENING</a:t>
            </a:r>
          </a:p>
          <a:p>
            <a:pPr algn="ctr"/>
            <a:endParaRPr lang="en-US" sz="1400" b="0">
              <a:solidFill>
                <a:schemeClr val="bg1"/>
              </a:solidFill>
              <a:latin typeface="+mn-lt"/>
            </a:endParaRPr>
          </a:p>
          <a:p>
            <a:pPr algn="ctr"/>
            <a:r>
              <a:rPr lang="en-US" sz="1800" b="0" i="1">
                <a:solidFill>
                  <a:schemeClr val="bg1"/>
                </a:solidFill>
                <a:latin typeface="Georgia" panose="02040502050405020303" pitchFamily="18" charset="0"/>
              </a:rPr>
              <a:t>What consumers do and buy</a:t>
            </a:r>
          </a:p>
        </p:txBody>
      </p:sp>
      <p:sp>
        <p:nvSpPr>
          <p:cNvPr id="16" name="Oval 15">
            <a:extLst>
              <a:ext uri="{FF2B5EF4-FFF2-40B4-BE49-F238E27FC236}">
                <a16:creationId xmlns:a16="http://schemas.microsoft.com/office/drawing/2014/main" id="{D7CB995D-3B74-1019-15E4-522A1E7C3B8D}"/>
              </a:ext>
            </a:extLst>
          </p:cNvPr>
          <p:cNvSpPr/>
          <p:nvPr userDrawn="1"/>
        </p:nvSpPr>
        <p:spPr>
          <a:xfrm flipH="1">
            <a:off x="4774722" y="2450510"/>
            <a:ext cx="2594219" cy="259421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b="0" i="1">
              <a:latin typeface="Georgia" panose="02040502050405020303" pitchFamily="18" charset="0"/>
            </a:endParaRPr>
          </a:p>
        </p:txBody>
      </p:sp>
      <p:sp>
        <p:nvSpPr>
          <p:cNvPr id="17" name="TextBox 16">
            <a:extLst>
              <a:ext uri="{FF2B5EF4-FFF2-40B4-BE49-F238E27FC236}">
                <a16:creationId xmlns:a16="http://schemas.microsoft.com/office/drawing/2014/main" id="{042AC29B-5F01-6FF8-D376-265E64E548C4}"/>
              </a:ext>
            </a:extLst>
          </p:cNvPr>
          <p:cNvSpPr txBox="1"/>
          <p:nvPr userDrawn="1"/>
        </p:nvSpPr>
        <p:spPr>
          <a:xfrm>
            <a:off x="5049396" y="2934430"/>
            <a:ext cx="2044870" cy="1354217"/>
          </a:xfrm>
          <a:prstGeom prst="rect">
            <a:avLst/>
          </a:prstGeom>
          <a:noFill/>
        </p:spPr>
        <p:txBody>
          <a:bodyPr wrap="square">
            <a:spAutoFit/>
          </a:bodyPr>
          <a:lstStyle/>
          <a:p>
            <a:pPr algn="ctr"/>
            <a:r>
              <a:rPr lang="en-US" sz="1600" b="1">
                <a:solidFill>
                  <a:schemeClr val="bg1"/>
                </a:solidFill>
                <a:latin typeface="+mn-lt"/>
              </a:rPr>
              <a:t>WHY IT’S HAPPENING</a:t>
            </a:r>
          </a:p>
          <a:p>
            <a:pPr algn="ctr"/>
            <a:endParaRPr lang="en-US" sz="1400" b="0">
              <a:solidFill>
                <a:schemeClr val="bg1"/>
              </a:solidFill>
              <a:latin typeface="+mn-lt"/>
            </a:endParaRPr>
          </a:p>
          <a:p>
            <a:pPr algn="ctr"/>
            <a:r>
              <a:rPr lang="en-US" sz="1800" b="0" i="1">
                <a:solidFill>
                  <a:schemeClr val="bg1"/>
                </a:solidFill>
                <a:latin typeface="Georgia" panose="02040502050405020303" pitchFamily="18" charset="0"/>
              </a:rPr>
              <a:t>What consumers think and feel</a:t>
            </a:r>
          </a:p>
        </p:txBody>
      </p:sp>
      <p:sp>
        <p:nvSpPr>
          <p:cNvPr id="18" name="Oval 17">
            <a:extLst>
              <a:ext uri="{FF2B5EF4-FFF2-40B4-BE49-F238E27FC236}">
                <a16:creationId xmlns:a16="http://schemas.microsoft.com/office/drawing/2014/main" id="{9FAA87F8-7976-BE65-90CA-ED62F0B34A2A}"/>
              </a:ext>
            </a:extLst>
          </p:cNvPr>
          <p:cNvSpPr/>
          <p:nvPr userDrawn="1"/>
        </p:nvSpPr>
        <p:spPr>
          <a:xfrm flipH="1">
            <a:off x="7917972" y="2450510"/>
            <a:ext cx="2594219" cy="25942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a:latin typeface="Georgia" panose="02040502050405020303" pitchFamily="18" charset="0"/>
            </a:endParaRPr>
          </a:p>
        </p:txBody>
      </p:sp>
      <p:sp>
        <p:nvSpPr>
          <p:cNvPr id="19" name="TextBox 18">
            <a:extLst>
              <a:ext uri="{FF2B5EF4-FFF2-40B4-BE49-F238E27FC236}">
                <a16:creationId xmlns:a16="http://schemas.microsoft.com/office/drawing/2014/main" id="{FAEF9EBB-877C-F07C-438E-EAF8A3DC38F8}"/>
              </a:ext>
            </a:extLst>
          </p:cNvPr>
          <p:cNvSpPr txBox="1"/>
          <p:nvPr userDrawn="1"/>
        </p:nvSpPr>
        <p:spPr>
          <a:xfrm>
            <a:off x="8192646" y="2934430"/>
            <a:ext cx="2044870" cy="1631216"/>
          </a:xfrm>
          <a:prstGeom prst="rect">
            <a:avLst/>
          </a:prstGeom>
          <a:noFill/>
        </p:spPr>
        <p:txBody>
          <a:bodyPr wrap="square">
            <a:spAutoFit/>
          </a:bodyPr>
          <a:lstStyle/>
          <a:p>
            <a:pPr algn="ctr"/>
            <a:r>
              <a:rPr lang="en-US" sz="1600" b="1">
                <a:solidFill>
                  <a:schemeClr val="bg1"/>
                </a:solidFill>
                <a:latin typeface="+mn-lt"/>
              </a:rPr>
              <a:t>WHAT TO DO ABOUT IT</a:t>
            </a:r>
          </a:p>
          <a:p>
            <a:pPr algn="ctr"/>
            <a:endParaRPr lang="en-US" sz="1400" b="0">
              <a:solidFill>
                <a:schemeClr val="bg1"/>
              </a:solidFill>
              <a:latin typeface="+mn-lt"/>
            </a:endParaRPr>
          </a:p>
          <a:p>
            <a:pPr algn="ctr"/>
            <a:r>
              <a:rPr lang="en-US" sz="1800" b="0" i="1">
                <a:solidFill>
                  <a:schemeClr val="bg1"/>
                </a:solidFill>
                <a:latin typeface="Georgia" panose="02040502050405020303" pitchFamily="18" charset="0"/>
              </a:rPr>
              <a:t>How to capitalize on opportunities &amp; mitigate risks</a:t>
            </a:r>
          </a:p>
        </p:txBody>
      </p:sp>
    </p:spTree>
    <p:extLst>
      <p:ext uri="{BB962C8B-B14F-4D97-AF65-F5344CB8AC3E}">
        <p14:creationId xmlns:p14="http://schemas.microsoft.com/office/powerpoint/2010/main" val="250563755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a:p>
        </p:txBody>
      </p:sp>
      <p:grpSp>
        <p:nvGrpSpPr>
          <p:cNvPr id="2" name="Group 1">
            <a:extLst>
              <a:ext uri="{FF2B5EF4-FFF2-40B4-BE49-F238E27FC236}">
                <a16:creationId xmlns:a16="http://schemas.microsoft.com/office/drawing/2014/main" id="{56801D15-58D8-60CC-18D0-94AF8E68CB2A}"/>
              </a:ext>
            </a:extLst>
          </p:cNvPr>
          <p:cNvGrpSpPr/>
          <p:nvPr userDrawn="1"/>
        </p:nvGrpSpPr>
        <p:grpSpPr>
          <a:xfrm>
            <a:off x="625767" y="1429408"/>
            <a:ext cx="4608378" cy="3195140"/>
            <a:chOff x="289443" y="1429408"/>
            <a:chExt cx="4608378" cy="3195140"/>
          </a:xfrm>
        </p:grpSpPr>
        <p:sp>
          <p:nvSpPr>
            <p:cNvPr id="15" name="TextBox 14">
              <a:extLst>
                <a:ext uri="{FF2B5EF4-FFF2-40B4-BE49-F238E27FC236}">
                  <a16:creationId xmlns:a16="http://schemas.microsoft.com/office/drawing/2014/main" id="{8362B672-ADDE-36D3-BCF2-CB74CDE616C2}"/>
                </a:ext>
              </a:extLst>
            </p:cNvPr>
            <p:cNvSpPr txBox="1"/>
            <p:nvPr userDrawn="1"/>
          </p:nvSpPr>
          <p:spPr>
            <a:xfrm>
              <a:off x="289443" y="2596021"/>
              <a:ext cx="4608378" cy="2028527"/>
            </a:xfrm>
            <a:prstGeom prst="rect">
              <a:avLst/>
            </a:prstGeom>
            <a:noFill/>
          </p:spPr>
          <p:txBody>
            <a:bodyPr wrap="square" lIns="0" rIns="0" rtlCol="0">
              <a:noAutofit/>
            </a:bodyPr>
            <a:lstStyle/>
            <a:p>
              <a:pPr algn="l">
                <a:spcAft>
                  <a:spcPts val="600"/>
                </a:spcAft>
              </a:pPr>
              <a:r>
                <a:rPr lang="en-US" sz="2800">
                  <a:solidFill>
                    <a:schemeClr val="tx1"/>
                  </a:solidFill>
                  <a:latin typeface="Georgia" panose="02040502050405020303" pitchFamily="18" charset="0"/>
                </a:rPr>
                <a:t>It is </a:t>
              </a:r>
              <a:r>
                <a:rPr lang="en-US" sz="2800" i="1">
                  <a:solidFill>
                    <a:schemeClr val="tx1"/>
                  </a:solidFill>
                  <a:latin typeface="Georgia" panose="02040502050405020303" pitchFamily="18" charset="0"/>
                </a:rPr>
                <a:t>more complete</a:t>
              </a:r>
              <a:r>
                <a:rPr lang="en-US" sz="2800">
                  <a:solidFill>
                    <a:schemeClr val="tx1"/>
                  </a:solidFill>
                  <a:latin typeface="Georgia" panose="02040502050405020303" pitchFamily="18" charset="0"/>
                </a:rPr>
                <a:t> because it is informed by more data from more channels, more sources, more consumers, and more countries and regions.</a:t>
              </a:r>
              <a:endParaRPr lang="en-US" sz="2800" i="1">
                <a:solidFill>
                  <a:schemeClr val="tx1"/>
                </a:solidFill>
                <a:latin typeface="Georgia" panose="02040502050405020303" pitchFamily="18" charset="0"/>
              </a:endParaRPr>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289443" y="1429408"/>
              <a:ext cx="4608378" cy="1035371"/>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2800" b="0">
                  <a:solidFill>
                    <a:schemeClr val="tx2"/>
                  </a:solidFill>
                  <a:latin typeface="+mn-lt"/>
                </a:rPr>
                <a:t>The understanding we deliver is: </a:t>
              </a:r>
              <a:r>
                <a:rPr lang="en-US" sz="2800" b="1">
                  <a:solidFill>
                    <a:schemeClr val="tx2"/>
                  </a:solidFill>
                  <a:latin typeface="+mn-lt"/>
                </a:rPr>
                <a:t>More Complete</a:t>
              </a:r>
            </a:p>
          </p:txBody>
        </p:sp>
      </p:grpSp>
      <p:grpSp>
        <p:nvGrpSpPr>
          <p:cNvPr id="5" name="Group 4">
            <a:extLst>
              <a:ext uri="{FF2B5EF4-FFF2-40B4-BE49-F238E27FC236}">
                <a16:creationId xmlns:a16="http://schemas.microsoft.com/office/drawing/2014/main" id="{C10A41BA-D899-1DFD-C46E-D4674B0BCA30}"/>
              </a:ext>
            </a:extLst>
          </p:cNvPr>
          <p:cNvGrpSpPr/>
          <p:nvPr userDrawn="1"/>
        </p:nvGrpSpPr>
        <p:grpSpPr>
          <a:xfrm>
            <a:off x="6758148" y="1429408"/>
            <a:ext cx="4435366" cy="3195140"/>
            <a:chOff x="6600495" y="1429408"/>
            <a:chExt cx="4435366" cy="3195140"/>
          </a:xfrm>
        </p:grpSpPr>
        <p:sp>
          <p:nvSpPr>
            <p:cNvPr id="14" name="Title 1">
              <a:extLst>
                <a:ext uri="{FF2B5EF4-FFF2-40B4-BE49-F238E27FC236}">
                  <a16:creationId xmlns:a16="http://schemas.microsoft.com/office/drawing/2014/main" id="{C0F7D800-242C-6347-A99B-3CAC362C08CE}"/>
                </a:ext>
              </a:extLst>
            </p:cNvPr>
            <p:cNvSpPr txBox="1">
              <a:spLocks/>
            </p:cNvSpPr>
            <p:nvPr userDrawn="1"/>
          </p:nvSpPr>
          <p:spPr>
            <a:xfrm>
              <a:off x="6600495" y="1429408"/>
              <a:ext cx="4435366" cy="1035371"/>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2800" b="0">
                  <a:solidFill>
                    <a:schemeClr val="bg2"/>
                  </a:solidFill>
                  <a:latin typeface="+mn-lt"/>
                </a:rPr>
                <a:t>The understanding we deliver is: </a:t>
              </a:r>
              <a:r>
                <a:rPr lang="en-US" sz="2800" b="1">
                  <a:solidFill>
                    <a:schemeClr val="bg2"/>
                  </a:solidFill>
                  <a:latin typeface="+mn-lt"/>
                </a:rPr>
                <a:t>More Clear</a:t>
              </a:r>
            </a:p>
          </p:txBody>
        </p:sp>
        <p:sp>
          <p:nvSpPr>
            <p:cNvPr id="18" name="TextBox 17">
              <a:extLst>
                <a:ext uri="{FF2B5EF4-FFF2-40B4-BE49-F238E27FC236}">
                  <a16:creationId xmlns:a16="http://schemas.microsoft.com/office/drawing/2014/main" id="{33F932A7-9F83-580A-A0F1-895198573676}"/>
                </a:ext>
              </a:extLst>
            </p:cNvPr>
            <p:cNvSpPr txBox="1"/>
            <p:nvPr userDrawn="1"/>
          </p:nvSpPr>
          <p:spPr>
            <a:xfrm>
              <a:off x="6600495" y="2596021"/>
              <a:ext cx="4025466" cy="2028527"/>
            </a:xfrm>
            <a:prstGeom prst="rect">
              <a:avLst/>
            </a:prstGeom>
            <a:noFill/>
          </p:spPr>
          <p:txBody>
            <a:bodyPr wrap="square" lIns="0" rIns="0" rtlCol="0">
              <a:noAutofit/>
            </a:bodyPr>
            <a:lstStyle/>
            <a:p>
              <a:pPr algn="l">
                <a:spcAft>
                  <a:spcPts val="600"/>
                </a:spcAft>
              </a:pPr>
              <a:r>
                <a:rPr lang="en-US" sz="2800">
                  <a:solidFill>
                    <a:schemeClr val="tx1"/>
                  </a:solidFill>
                  <a:latin typeface="Georgia" panose="02040502050405020303" pitchFamily="18" charset="0"/>
                </a:rPr>
                <a:t>It is </a:t>
              </a:r>
              <a:r>
                <a:rPr lang="en-US" sz="2800" i="1">
                  <a:solidFill>
                    <a:schemeClr val="tx1"/>
                  </a:solidFill>
                  <a:latin typeface="Georgia" panose="02040502050405020303" pitchFamily="18" charset="0"/>
                </a:rPr>
                <a:t>more clear </a:t>
              </a:r>
              <a:r>
                <a:rPr lang="en-US" sz="2800">
                  <a:solidFill>
                    <a:schemeClr val="tx1"/>
                  </a:solidFill>
                  <a:latin typeface="Georgia" panose="02040502050405020303" pitchFamily="18" charset="0"/>
                </a:rPr>
                <a:t>because it is shaped into more understandable and actionable insights through an advanced platform with integrated analytics.</a:t>
              </a:r>
              <a:endParaRPr lang="en-US" sz="2800" i="1">
                <a:solidFill>
                  <a:schemeClr val="tx1"/>
                </a:solidFill>
                <a:latin typeface="Georgia" panose="02040502050405020303" pitchFamily="18" charset="0"/>
              </a:endParaRPr>
            </a:p>
          </p:txBody>
        </p:sp>
      </p:grpSp>
    </p:spTree>
    <p:extLst>
      <p:ext uri="{BB962C8B-B14F-4D97-AF65-F5344CB8AC3E}">
        <p14:creationId xmlns:p14="http://schemas.microsoft.com/office/powerpoint/2010/main" val="124299352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divider_deep_viole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22CB1-3C2D-8000-377A-1D9A12EEA742}"/>
              </a:ext>
            </a:extLst>
          </p:cNvPr>
          <p:cNvSpPr/>
          <p:nvPr userDrawn="1"/>
        </p:nvSpPr>
        <p:spPr>
          <a:xfrm>
            <a:off x="278932" y="140017"/>
            <a:ext cx="8871554" cy="2903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rgbClr val="B3B3B3"/>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rgbClr val="B3B3B3"/>
                </a:solidFill>
              </a:rPr>
              <a:t>© 2023 Nielsen Consumer LLC. All Rights Reserved.</a:t>
            </a: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78932" y="318988"/>
            <a:ext cx="8871554"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pPr algn="ctr"/>
            <a:r>
              <a:rPr lang="en-US" sz="3200">
                <a:solidFill>
                  <a:schemeClr val="bg1"/>
                </a:solidFill>
              </a:rPr>
              <a:t>The Full View</a:t>
            </a:r>
            <a:r>
              <a:rPr lang="en-US" sz="3200" baseline="30000">
                <a:solidFill>
                  <a:schemeClr val="bg1"/>
                </a:solidFill>
              </a:rPr>
              <a:t>™</a:t>
            </a: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278932" y="708641"/>
            <a:ext cx="8848413"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pPr algn="ctr"/>
            <a:r>
              <a:rPr lang="en-US" sz="2000" b="0">
                <a:solidFill>
                  <a:schemeClr val="bg1"/>
                </a:solidFill>
                <a:latin typeface="+mn-lt"/>
              </a:rPr>
              <a:t>Consumer understanding and actionable insights </a:t>
            </a:r>
          </a:p>
        </p:txBody>
      </p:sp>
      <p:sp>
        <p:nvSpPr>
          <p:cNvPr id="4" name="TextBox 3">
            <a:extLst>
              <a:ext uri="{FF2B5EF4-FFF2-40B4-BE49-F238E27FC236}">
                <a16:creationId xmlns:a16="http://schemas.microsoft.com/office/drawing/2014/main" id="{A4FF3F76-5F58-85B3-5531-CBCFE16B4D21}"/>
              </a:ext>
            </a:extLst>
          </p:cNvPr>
          <p:cNvSpPr txBox="1"/>
          <p:nvPr userDrawn="1"/>
        </p:nvSpPr>
        <p:spPr>
          <a:xfrm>
            <a:off x="631035" y="1374127"/>
            <a:ext cx="3692228" cy="1753194"/>
          </a:xfrm>
          <a:prstGeom prst="rect">
            <a:avLst/>
          </a:prstGeom>
          <a:noFill/>
        </p:spPr>
        <p:txBody>
          <a:bodyPr wrap="square" lIns="0" rIns="0" rtlCol="0">
            <a:noAutofit/>
          </a:bodyPr>
          <a:lstStyle/>
          <a:p>
            <a:pPr algn="l">
              <a:spcAft>
                <a:spcPts val="600"/>
              </a:spcAft>
            </a:pPr>
            <a:r>
              <a:rPr lang="en-US" sz="1600" b="1" i="0">
                <a:solidFill>
                  <a:schemeClr val="bg1"/>
                </a:solidFill>
                <a:latin typeface="+mj-lt"/>
              </a:rPr>
              <a:t>The most complete understanding: </a:t>
            </a:r>
            <a:br>
              <a:rPr lang="en-US" sz="1600" b="1" i="0">
                <a:solidFill>
                  <a:schemeClr val="bg1"/>
                </a:solidFill>
                <a:latin typeface="+mj-lt"/>
              </a:rPr>
            </a:br>
            <a:r>
              <a:rPr lang="en-US" sz="1600" i="0">
                <a:solidFill>
                  <a:schemeClr val="bg1"/>
                </a:solidFill>
                <a:latin typeface="Georgia" panose="02040502050405020303" pitchFamily="18" charset="0"/>
              </a:rPr>
              <a:t>Far more than just a report of purchases, the Full View also provides insights on what consumers think and feel.</a:t>
            </a:r>
          </a:p>
        </p:txBody>
      </p:sp>
      <p:sp>
        <p:nvSpPr>
          <p:cNvPr id="5" name="TextBox 4">
            <a:extLst>
              <a:ext uri="{FF2B5EF4-FFF2-40B4-BE49-F238E27FC236}">
                <a16:creationId xmlns:a16="http://schemas.microsoft.com/office/drawing/2014/main" id="{88FF996A-6E7C-5B7B-0B6C-D6719A9EE0A4}"/>
              </a:ext>
            </a:extLst>
          </p:cNvPr>
          <p:cNvSpPr txBox="1"/>
          <p:nvPr userDrawn="1"/>
        </p:nvSpPr>
        <p:spPr>
          <a:xfrm>
            <a:off x="4957052" y="1374125"/>
            <a:ext cx="3567667" cy="1546195"/>
          </a:xfrm>
          <a:prstGeom prst="rect">
            <a:avLst/>
          </a:prstGeom>
          <a:noFill/>
        </p:spPr>
        <p:txBody>
          <a:bodyPr wrap="square" lIns="0" rIns="0" rtlCol="0">
            <a:noAutofit/>
          </a:bodyPr>
          <a:lstStyle/>
          <a:p>
            <a:pPr algn="l">
              <a:spcAft>
                <a:spcPts val="600"/>
              </a:spcAft>
            </a:pPr>
            <a:r>
              <a:rPr lang="en-US" sz="1600" b="1">
                <a:solidFill>
                  <a:schemeClr val="bg1"/>
                </a:solidFill>
                <a:latin typeface="+mj-lt"/>
              </a:rPr>
              <a:t>The most clear understanding: </a:t>
            </a:r>
            <a:r>
              <a:rPr lang="en-US" sz="1600">
                <a:solidFill>
                  <a:schemeClr val="bg1"/>
                </a:solidFill>
                <a:latin typeface="Georgia" panose="02040502050405020303" pitchFamily="18" charset="0"/>
              </a:rPr>
              <a:t>Actionable insights delivered in a more straightforward way through an advanced platform with integrated analytics. </a:t>
            </a:r>
            <a:endParaRPr lang="en-US" sz="1600" i="1">
              <a:solidFill>
                <a:schemeClr val="bg1"/>
              </a:solidFill>
              <a:latin typeface="Georgia" panose="02040502050405020303" pitchFamily="18" charset="0"/>
            </a:endParaRPr>
          </a:p>
        </p:txBody>
      </p:sp>
      <p:sp>
        <p:nvSpPr>
          <p:cNvPr id="22" name="Rectangle 21">
            <a:extLst>
              <a:ext uri="{FF2B5EF4-FFF2-40B4-BE49-F238E27FC236}">
                <a16:creationId xmlns:a16="http://schemas.microsoft.com/office/drawing/2014/main" id="{294598B7-2798-1A68-C6C0-2F829EC9BCFD}"/>
              </a:ext>
            </a:extLst>
          </p:cNvPr>
          <p:cNvSpPr/>
          <p:nvPr userDrawn="1"/>
        </p:nvSpPr>
        <p:spPr>
          <a:xfrm>
            <a:off x="278932" y="3043396"/>
            <a:ext cx="8871554" cy="2219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35" name="Oval 34">
            <a:extLst>
              <a:ext uri="{FF2B5EF4-FFF2-40B4-BE49-F238E27FC236}">
                <a16:creationId xmlns:a16="http://schemas.microsoft.com/office/drawing/2014/main" id="{48E71FA6-4B2D-05ED-DB07-886B8B631F2E}"/>
              </a:ext>
            </a:extLst>
          </p:cNvPr>
          <p:cNvSpPr/>
          <p:nvPr userDrawn="1"/>
        </p:nvSpPr>
        <p:spPr>
          <a:xfrm flipH="1">
            <a:off x="878773" y="3219195"/>
            <a:ext cx="1829169" cy="1829169"/>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a:latin typeface="Georgia" panose="02040502050405020303" pitchFamily="18" charset="0"/>
            </a:endParaRPr>
          </a:p>
        </p:txBody>
      </p:sp>
      <p:sp>
        <p:nvSpPr>
          <p:cNvPr id="36" name="TextBox 35">
            <a:extLst>
              <a:ext uri="{FF2B5EF4-FFF2-40B4-BE49-F238E27FC236}">
                <a16:creationId xmlns:a16="http://schemas.microsoft.com/office/drawing/2014/main" id="{3EBD1427-4003-59E6-C9C7-83A0D834A88E}"/>
              </a:ext>
            </a:extLst>
          </p:cNvPr>
          <p:cNvSpPr txBox="1"/>
          <p:nvPr userDrawn="1"/>
        </p:nvSpPr>
        <p:spPr>
          <a:xfrm>
            <a:off x="934780" y="3464312"/>
            <a:ext cx="1686713" cy="1115690"/>
          </a:xfrm>
          <a:prstGeom prst="rect">
            <a:avLst/>
          </a:prstGeom>
          <a:noFill/>
        </p:spPr>
        <p:txBody>
          <a:bodyPr wrap="square">
            <a:spAutoFit/>
          </a:bodyPr>
          <a:lstStyle/>
          <a:p>
            <a:pPr algn="ctr"/>
            <a:r>
              <a:rPr lang="en-US" sz="1400" b="1">
                <a:solidFill>
                  <a:schemeClr val="bg1"/>
                </a:solidFill>
                <a:latin typeface="+mn-lt"/>
              </a:rPr>
              <a:t>WHAT IS HAPPENING</a:t>
            </a:r>
          </a:p>
          <a:p>
            <a:pPr algn="ctr"/>
            <a:endParaRPr lang="en-US" sz="1050" b="0">
              <a:solidFill>
                <a:schemeClr val="bg1"/>
              </a:solidFill>
              <a:latin typeface="+mn-lt"/>
            </a:endParaRPr>
          </a:p>
          <a:p>
            <a:pPr algn="ctr"/>
            <a:r>
              <a:rPr lang="en-US" sz="1400" b="0" i="1">
                <a:solidFill>
                  <a:schemeClr val="bg1"/>
                </a:solidFill>
                <a:latin typeface="Georgia" panose="02040502050405020303" pitchFamily="18" charset="0"/>
              </a:rPr>
              <a:t>What consumers do and buy</a:t>
            </a:r>
          </a:p>
        </p:txBody>
      </p:sp>
      <p:sp>
        <p:nvSpPr>
          <p:cNvPr id="37" name="Oval 36">
            <a:extLst>
              <a:ext uri="{FF2B5EF4-FFF2-40B4-BE49-F238E27FC236}">
                <a16:creationId xmlns:a16="http://schemas.microsoft.com/office/drawing/2014/main" id="{CAB8284F-317D-4AD8-AAB1-B96F0EF1B703}"/>
              </a:ext>
            </a:extLst>
          </p:cNvPr>
          <p:cNvSpPr/>
          <p:nvPr userDrawn="1"/>
        </p:nvSpPr>
        <p:spPr>
          <a:xfrm flipH="1">
            <a:off x="3653083" y="3219195"/>
            <a:ext cx="1829169" cy="1829169"/>
          </a:xfrm>
          <a:prstGeom prst="ellipse">
            <a:avLst/>
          </a:prstGeom>
          <a:noFill/>
          <a:ln w="1905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b="0" i="1">
              <a:latin typeface="Georgia" panose="02040502050405020303" pitchFamily="18" charset="0"/>
            </a:endParaRPr>
          </a:p>
        </p:txBody>
      </p:sp>
      <p:sp>
        <p:nvSpPr>
          <p:cNvPr id="38" name="TextBox 37">
            <a:extLst>
              <a:ext uri="{FF2B5EF4-FFF2-40B4-BE49-F238E27FC236}">
                <a16:creationId xmlns:a16="http://schemas.microsoft.com/office/drawing/2014/main" id="{6F869526-7F63-A95F-41B6-37AD5A4A28DE}"/>
              </a:ext>
            </a:extLst>
          </p:cNvPr>
          <p:cNvSpPr txBox="1"/>
          <p:nvPr userDrawn="1"/>
        </p:nvSpPr>
        <p:spPr>
          <a:xfrm>
            <a:off x="3749918" y="3459229"/>
            <a:ext cx="1635498" cy="1107996"/>
          </a:xfrm>
          <a:prstGeom prst="rect">
            <a:avLst/>
          </a:prstGeom>
          <a:noFill/>
        </p:spPr>
        <p:txBody>
          <a:bodyPr wrap="square">
            <a:spAutoFit/>
          </a:bodyPr>
          <a:lstStyle/>
          <a:p>
            <a:pPr algn="ctr"/>
            <a:r>
              <a:rPr lang="en-US" sz="1400" b="1">
                <a:solidFill>
                  <a:schemeClr val="bg1"/>
                </a:solidFill>
                <a:latin typeface="+mn-lt"/>
              </a:rPr>
              <a:t>WHY IT’S HAPPENING</a:t>
            </a:r>
          </a:p>
          <a:p>
            <a:pPr algn="ctr"/>
            <a:endParaRPr lang="en-US" sz="1000" b="0">
              <a:solidFill>
                <a:schemeClr val="bg1"/>
              </a:solidFill>
              <a:latin typeface="+mn-lt"/>
            </a:endParaRPr>
          </a:p>
          <a:p>
            <a:pPr algn="ctr"/>
            <a:r>
              <a:rPr lang="en-US" sz="1400" b="0" i="1">
                <a:solidFill>
                  <a:schemeClr val="bg1"/>
                </a:solidFill>
                <a:latin typeface="Georgia" panose="02040502050405020303" pitchFamily="18" charset="0"/>
              </a:rPr>
              <a:t>What consumers think and feel</a:t>
            </a:r>
          </a:p>
        </p:txBody>
      </p:sp>
      <p:sp>
        <p:nvSpPr>
          <p:cNvPr id="39" name="Oval 38">
            <a:extLst>
              <a:ext uri="{FF2B5EF4-FFF2-40B4-BE49-F238E27FC236}">
                <a16:creationId xmlns:a16="http://schemas.microsoft.com/office/drawing/2014/main" id="{A0561630-282B-03EE-966B-C51E66CBC724}"/>
              </a:ext>
            </a:extLst>
          </p:cNvPr>
          <p:cNvSpPr/>
          <p:nvPr userDrawn="1"/>
        </p:nvSpPr>
        <p:spPr>
          <a:xfrm flipH="1">
            <a:off x="6427391" y="3219195"/>
            <a:ext cx="1829169" cy="1829169"/>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1">
              <a:latin typeface="Georgia" panose="02040502050405020303" pitchFamily="18" charset="0"/>
            </a:endParaRPr>
          </a:p>
        </p:txBody>
      </p:sp>
      <p:sp>
        <p:nvSpPr>
          <p:cNvPr id="40" name="TextBox 39">
            <a:extLst>
              <a:ext uri="{FF2B5EF4-FFF2-40B4-BE49-F238E27FC236}">
                <a16:creationId xmlns:a16="http://schemas.microsoft.com/office/drawing/2014/main" id="{B24701CA-639B-3567-FA6F-84B5AC4392BC}"/>
              </a:ext>
            </a:extLst>
          </p:cNvPr>
          <p:cNvSpPr txBox="1"/>
          <p:nvPr userDrawn="1"/>
        </p:nvSpPr>
        <p:spPr>
          <a:xfrm>
            <a:off x="6501703" y="3459229"/>
            <a:ext cx="1680544" cy="1323439"/>
          </a:xfrm>
          <a:prstGeom prst="rect">
            <a:avLst/>
          </a:prstGeom>
          <a:noFill/>
        </p:spPr>
        <p:txBody>
          <a:bodyPr wrap="square">
            <a:spAutoFit/>
          </a:bodyPr>
          <a:lstStyle/>
          <a:p>
            <a:pPr algn="ctr"/>
            <a:r>
              <a:rPr lang="en-US" sz="1400" b="1">
                <a:solidFill>
                  <a:schemeClr val="bg1"/>
                </a:solidFill>
                <a:latin typeface="+mn-lt"/>
              </a:rPr>
              <a:t>WHAT TO DO ABOUT IT</a:t>
            </a:r>
          </a:p>
          <a:p>
            <a:pPr algn="ctr"/>
            <a:endParaRPr lang="en-US" sz="1000" b="0">
              <a:solidFill>
                <a:schemeClr val="bg1"/>
              </a:solidFill>
              <a:latin typeface="+mn-lt"/>
            </a:endParaRPr>
          </a:p>
          <a:p>
            <a:pPr algn="ctr"/>
            <a:r>
              <a:rPr lang="en-US" sz="1400" b="0" i="1">
                <a:solidFill>
                  <a:schemeClr val="bg1"/>
                </a:solidFill>
                <a:latin typeface="Georgia" panose="02040502050405020303" pitchFamily="18" charset="0"/>
              </a:rPr>
              <a:t>How to capitalize on opportunities &amp; mitigate risks</a:t>
            </a:r>
          </a:p>
        </p:txBody>
      </p:sp>
      <p:sp>
        <p:nvSpPr>
          <p:cNvPr id="21" name="Rectangle 20">
            <a:extLst>
              <a:ext uri="{FF2B5EF4-FFF2-40B4-BE49-F238E27FC236}">
                <a16:creationId xmlns:a16="http://schemas.microsoft.com/office/drawing/2014/main" id="{012223AB-4793-2899-DA95-C25D5459BBF9}"/>
              </a:ext>
            </a:extLst>
          </p:cNvPr>
          <p:cNvSpPr/>
          <p:nvPr userDrawn="1"/>
        </p:nvSpPr>
        <p:spPr>
          <a:xfrm>
            <a:off x="9299112" y="140017"/>
            <a:ext cx="2594706" cy="5122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42" name="Rectangle 41">
            <a:extLst>
              <a:ext uri="{FF2B5EF4-FFF2-40B4-BE49-F238E27FC236}">
                <a16:creationId xmlns:a16="http://schemas.microsoft.com/office/drawing/2014/main" id="{B5BC9B04-9202-E258-B355-180DEA7ECF85}"/>
              </a:ext>
            </a:extLst>
          </p:cNvPr>
          <p:cNvSpPr/>
          <p:nvPr userDrawn="1"/>
        </p:nvSpPr>
        <p:spPr>
          <a:xfrm>
            <a:off x="278932" y="5412553"/>
            <a:ext cx="8871555" cy="8659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pic>
        <p:nvPicPr>
          <p:cNvPr id="43" name="Picture 42">
            <a:extLst>
              <a:ext uri="{FF2B5EF4-FFF2-40B4-BE49-F238E27FC236}">
                <a16:creationId xmlns:a16="http://schemas.microsoft.com/office/drawing/2014/main" id="{C6E9ADBE-BBB1-514D-B4B9-1D15476C8C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44" name="TextBox 43">
            <a:extLst>
              <a:ext uri="{FF2B5EF4-FFF2-40B4-BE49-F238E27FC236}">
                <a16:creationId xmlns:a16="http://schemas.microsoft.com/office/drawing/2014/main" id="{D3C09F15-ADF1-62DC-0F62-CB592E19D3A5}"/>
              </a:ext>
            </a:extLst>
          </p:cNvPr>
          <p:cNvSpPr txBox="1"/>
          <p:nvPr userDrawn="1"/>
        </p:nvSpPr>
        <p:spPr>
          <a:xfrm>
            <a:off x="567490" y="5496477"/>
            <a:ext cx="8267536" cy="707886"/>
          </a:xfrm>
          <a:prstGeom prst="rect">
            <a:avLst/>
          </a:prstGeom>
          <a:noFill/>
        </p:spPr>
        <p:txBody>
          <a:bodyPr wrap="square">
            <a:spAutoFit/>
          </a:bodyPr>
          <a:lstStyle/>
          <a:p>
            <a:pPr algn="ctr"/>
            <a:r>
              <a:rPr lang="en-US" sz="1400" b="1">
                <a:solidFill>
                  <a:schemeClr val="tx2"/>
                </a:solidFill>
                <a:latin typeface="+mn-lt"/>
              </a:rPr>
              <a:t>THE MOST COMPREHENSIVE AND HIGHEST QUALITY DATA</a:t>
            </a:r>
          </a:p>
          <a:p>
            <a:pPr algn="ctr"/>
            <a:endParaRPr lang="en-US" sz="1000" b="0">
              <a:solidFill>
                <a:schemeClr val="tx2"/>
              </a:solidFill>
              <a:latin typeface="+mn-lt"/>
            </a:endParaRPr>
          </a:p>
          <a:p>
            <a:pPr algn="ctr"/>
            <a:r>
              <a:rPr lang="en-US" sz="1600" b="1">
                <a:solidFill>
                  <a:schemeClr val="tx2"/>
                </a:solidFill>
                <a:latin typeface="+mn-lt"/>
              </a:rPr>
              <a:t>More: </a:t>
            </a:r>
            <a:r>
              <a:rPr lang="en-US" sz="1600" b="0">
                <a:solidFill>
                  <a:schemeClr val="tx2"/>
                </a:solidFill>
                <a:latin typeface="+mn-lt"/>
              </a:rPr>
              <a:t>geographies • consumers • retailers • channels • categories • attributes</a:t>
            </a:r>
          </a:p>
        </p:txBody>
      </p:sp>
      <p:sp>
        <p:nvSpPr>
          <p:cNvPr id="45" name="Triangle 44">
            <a:extLst>
              <a:ext uri="{FF2B5EF4-FFF2-40B4-BE49-F238E27FC236}">
                <a16:creationId xmlns:a16="http://schemas.microsoft.com/office/drawing/2014/main" id="{2C523A63-42EB-ABFD-2403-F82DDE8427E7}"/>
              </a:ext>
            </a:extLst>
          </p:cNvPr>
          <p:cNvSpPr/>
          <p:nvPr userDrawn="1"/>
        </p:nvSpPr>
        <p:spPr>
          <a:xfrm>
            <a:off x="4587709" y="5305249"/>
            <a:ext cx="254000" cy="14967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47" name="Triangle 46">
            <a:extLst>
              <a:ext uri="{FF2B5EF4-FFF2-40B4-BE49-F238E27FC236}">
                <a16:creationId xmlns:a16="http://schemas.microsoft.com/office/drawing/2014/main" id="{F119B93D-90E3-7634-8AF1-DBC6417C3E36}"/>
              </a:ext>
            </a:extLst>
          </p:cNvPr>
          <p:cNvSpPr/>
          <p:nvPr userDrawn="1"/>
        </p:nvSpPr>
        <p:spPr>
          <a:xfrm rot="5400000">
            <a:off x="9075182" y="1576164"/>
            <a:ext cx="254000" cy="14967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48" name="Triangle 47">
            <a:extLst>
              <a:ext uri="{FF2B5EF4-FFF2-40B4-BE49-F238E27FC236}">
                <a16:creationId xmlns:a16="http://schemas.microsoft.com/office/drawing/2014/main" id="{F0528602-0BE9-3923-DB03-A54BAD7EDEBA}"/>
              </a:ext>
            </a:extLst>
          </p:cNvPr>
          <p:cNvSpPr/>
          <p:nvPr userDrawn="1"/>
        </p:nvSpPr>
        <p:spPr>
          <a:xfrm rot="5400000">
            <a:off x="9075182" y="4085685"/>
            <a:ext cx="254000" cy="1496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sp>
        <p:nvSpPr>
          <p:cNvPr id="49" name="TextBox 48">
            <a:extLst>
              <a:ext uri="{FF2B5EF4-FFF2-40B4-BE49-F238E27FC236}">
                <a16:creationId xmlns:a16="http://schemas.microsoft.com/office/drawing/2014/main" id="{0B911A14-6266-F6B1-0719-503B95224CC0}"/>
              </a:ext>
            </a:extLst>
          </p:cNvPr>
          <p:cNvSpPr txBox="1"/>
          <p:nvPr userDrawn="1"/>
        </p:nvSpPr>
        <p:spPr>
          <a:xfrm>
            <a:off x="9577585" y="305531"/>
            <a:ext cx="2121665" cy="4801314"/>
          </a:xfrm>
          <a:prstGeom prst="rect">
            <a:avLst/>
          </a:prstGeom>
          <a:noFill/>
        </p:spPr>
        <p:txBody>
          <a:bodyPr wrap="square" anchor="ctr">
            <a:spAutoFit/>
          </a:bodyPr>
          <a:lstStyle/>
          <a:p>
            <a:pPr algn="l">
              <a:spcAft>
                <a:spcPts val="600"/>
              </a:spcAft>
            </a:pPr>
            <a:r>
              <a:rPr lang="en-US" sz="1400" b="1">
                <a:solidFill>
                  <a:schemeClr val="tx2"/>
                </a:solidFill>
                <a:latin typeface="+mn-lt"/>
              </a:rPr>
              <a:t>PRODUCT CATEGORIES</a:t>
            </a:r>
            <a:endParaRPr lang="en-US" sz="1400" b="0">
              <a:solidFill>
                <a:schemeClr val="tx2"/>
              </a:solidFill>
              <a:latin typeface="+mn-lt"/>
            </a:endParaRPr>
          </a:p>
          <a:p>
            <a:pPr marL="171450" indent="-171450" algn="l">
              <a:spcAft>
                <a:spcPts val="600"/>
              </a:spcAft>
              <a:buFont typeface="Arial" panose="020B0604020202020204" pitchFamily="34" charset="0"/>
              <a:buChar char="•"/>
            </a:pPr>
            <a:r>
              <a:rPr lang="en-US" sz="1400" b="0">
                <a:solidFill>
                  <a:schemeClr val="tx2"/>
                </a:solidFill>
                <a:latin typeface="+mn-lt"/>
              </a:rPr>
              <a:t>Market performance measurement of B&amp;M, e-commerce, and omnichannel</a:t>
            </a:r>
          </a:p>
          <a:p>
            <a:pPr marL="171450" indent="-171450" algn="l">
              <a:spcAft>
                <a:spcPts val="600"/>
              </a:spcAft>
              <a:buFont typeface="Arial" panose="020B0604020202020204" pitchFamily="34" charset="0"/>
              <a:buChar char="•"/>
            </a:pPr>
            <a:r>
              <a:rPr lang="en-US" sz="1400" b="0">
                <a:solidFill>
                  <a:schemeClr val="tx2"/>
                </a:solidFill>
                <a:latin typeface="+mn-lt"/>
              </a:rPr>
              <a:t>Consumer and shopper insights</a:t>
            </a:r>
          </a:p>
          <a:p>
            <a:pPr marL="171450" indent="-171450" algn="l">
              <a:spcAft>
                <a:spcPts val="600"/>
              </a:spcAft>
              <a:buFont typeface="Arial" panose="020B0604020202020204" pitchFamily="34" charset="0"/>
              <a:buChar char="•"/>
            </a:pPr>
            <a:r>
              <a:rPr lang="en-US" sz="1400" b="0">
                <a:solidFill>
                  <a:schemeClr val="tx2"/>
                </a:solidFill>
                <a:latin typeface="+mn-lt"/>
              </a:rPr>
              <a:t>Revenue growth management</a:t>
            </a:r>
          </a:p>
          <a:p>
            <a:pPr marL="171450" indent="-171450" algn="l">
              <a:spcAft>
                <a:spcPts val="600"/>
              </a:spcAft>
              <a:buFont typeface="Arial" panose="020B0604020202020204" pitchFamily="34" charset="0"/>
              <a:buChar char="•"/>
            </a:pPr>
            <a:r>
              <a:rPr lang="en-US" sz="1400" b="0">
                <a:solidFill>
                  <a:schemeClr val="tx2"/>
                </a:solidFill>
                <a:latin typeface="+mn-lt"/>
              </a:rPr>
              <a:t>Assortment and merchandising</a:t>
            </a:r>
          </a:p>
          <a:p>
            <a:pPr marL="171450" indent="-171450" algn="l">
              <a:spcAft>
                <a:spcPts val="600"/>
              </a:spcAft>
              <a:buFont typeface="Arial" panose="020B0604020202020204" pitchFamily="34" charset="0"/>
              <a:buChar char="•"/>
            </a:pPr>
            <a:r>
              <a:rPr lang="en-US" sz="1400" b="0">
                <a:solidFill>
                  <a:schemeClr val="tx2"/>
                </a:solidFill>
                <a:latin typeface="+mn-lt"/>
              </a:rPr>
              <a:t>Route-to-market</a:t>
            </a:r>
          </a:p>
          <a:p>
            <a:pPr marL="171450" indent="-171450" algn="l">
              <a:spcAft>
                <a:spcPts val="600"/>
              </a:spcAft>
              <a:buFont typeface="Arial" panose="020B0604020202020204" pitchFamily="34" charset="0"/>
              <a:buChar char="•"/>
            </a:pPr>
            <a:r>
              <a:rPr lang="en-US" sz="1400" b="0">
                <a:solidFill>
                  <a:schemeClr val="tx2"/>
                </a:solidFill>
                <a:latin typeface="+mn-lt"/>
              </a:rPr>
              <a:t>Marketing, media, and personalized offers</a:t>
            </a:r>
          </a:p>
          <a:p>
            <a:pPr marL="171450" indent="-171450" algn="l">
              <a:spcAft>
                <a:spcPts val="600"/>
              </a:spcAft>
              <a:buFont typeface="Arial" panose="020B0604020202020204" pitchFamily="34" charset="0"/>
              <a:buChar char="•"/>
            </a:pPr>
            <a:r>
              <a:rPr lang="en-US" sz="1400" b="0">
                <a:solidFill>
                  <a:schemeClr val="tx2"/>
                </a:solidFill>
                <a:latin typeface="+mn-lt"/>
              </a:rPr>
              <a:t>Operations and supply chain</a:t>
            </a:r>
          </a:p>
          <a:p>
            <a:pPr marL="171450" indent="-171450" algn="l">
              <a:spcAft>
                <a:spcPts val="600"/>
              </a:spcAft>
              <a:buFont typeface="Arial" panose="020B0604020202020204" pitchFamily="34" charset="0"/>
              <a:buChar char="•"/>
            </a:pPr>
            <a:r>
              <a:rPr lang="en-US" sz="1400" b="0">
                <a:solidFill>
                  <a:schemeClr val="tx2"/>
                </a:solidFill>
                <a:latin typeface="+mn-lt"/>
              </a:rPr>
              <a:t>Product offer management</a:t>
            </a:r>
            <a:endParaRPr lang="en-US" sz="1050" b="0">
              <a:solidFill>
                <a:schemeClr val="tx2"/>
              </a:solidFill>
              <a:latin typeface="+mn-lt"/>
            </a:endParaRPr>
          </a:p>
        </p:txBody>
      </p:sp>
    </p:spTree>
    <p:extLst>
      <p:ext uri="{BB962C8B-B14F-4D97-AF65-F5344CB8AC3E}">
        <p14:creationId xmlns:p14="http://schemas.microsoft.com/office/powerpoint/2010/main" val="68717532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vider_deep_blue">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a:ln>
            <a:noFill/>
          </a:ln>
        </p:spPr>
        <p:txBody>
          <a:bodyPr vert="horz" lIns="0" tIns="45720" rIns="0" bIns="45720" rtlCol="0" anchor="ctr"/>
          <a:lstStyle>
            <a:lvl1pPr algn="r">
              <a:defRPr sz="1000">
                <a:solidFill>
                  <a:srgbClr val="B3B3B3"/>
                </a:solidFill>
              </a:defRPr>
            </a:lvl1pPr>
          </a:lstStyle>
          <a:p>
            <a:fld id="{403EF4E2-7A7A-0548-85F1-5479B7C9E1B2}" type="slidenum">
              <a:rPr lang="en-US" smtClean="0"/>
              <a:pPr/>
              <a:t>‹#›</a:t>
            </a:fld>
            <a:endParaRPr lang="en-US"/>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a:ln>
            <a:noFill/>
          </a:ln>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rgbClr val="B3B3B3"/>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TextBox 4">
            <a:extLst>
              <a:ext uri="{FF2B5EF4-FFF2-40B4-BE49-F238E27FC236}">
                <a16:creationId xmlns:a16="http://schemas.microsoft.com/office/drawing/2014/main" id="{9E788ED0-C34D-9A83-6510-E8B6FB8024CD}"/>
              </a:ext>
            </a:extLst>
          </p:cNvPr>
          <p:cNvSpPr txBox="1"/>
          <p:nvPr userDrawn="1"/>
        </p:nvSpPr>
        <p:spPr>
          <a:xfrm>
            <a:off x="1915964" y="1693935"/>
            <a:ext cx="8360073" cy="3245834"/>
          </a:xfrm>
          <a:prstGeom prst="rect">
            <a:avLst/>
          </a:prstGeom>
          <a:noFill/>
        </p:spPr>
        <p:txBody>
          <a:bodyPr wrap="square" lIns="0" rIns="0" rtlCol="0" anchor="b">
            <a:noAutofit/>
          </a:bodyPr>
          <a:lstStyle/>
          <a:p>
            <a:pPr algn="l">
              <a:spcAft>
                <a:spcPts val="600"/>
              </a:spcAft>
            </a:pPr>
            <a:r>
              <a:rPr lang="en-US" sz="4400" i="1">
                <a:solidFill>
                  <a:schemeClr val="bg1">
                    <a:lumMod val="75000"/>
                  </a:schemeClr>
                </a:solidFill>
                <a:latin typeface="Georgia" panose="02040502050405020303" pitchFamily="18" charset="0"/>
              </a:rPr>
              <a:t>We deliver </a:t>
            </a:r>
            <a:r>
              <a:rPr lang="en-US" sz="4400" i="1">
                <a:solidFill>
                  <a:schemeClr val="bg2"/>
                </a:solidFill>
                <a:latin typeface="Georgia" panose="02040502050405020303" pitchFamily="18" charset="0"/>
              </a:rPr>
              <a:t>the Full View</a:t>
            </a:r>
            <a:r>
              <a:rPr lang="en-US" sz="4400" i="1">
                <a:solidFill>
                  <a:schemeClr val="bg1">
                    <a:lumMod val="75000"/>
                  </a:schemeClr>
                </a:solidFill>
                <a:latin typeface="Georgia" panose="02040502050405020303" pitchFamily="18" charset="0"/>
              </a:rPr>
              <a:t>, the world’s most complete and clear understanding of consumer buying behavior that reveals new pathways to growth.</a:t>
            </a:r>
          </a:p>
        </p:txBody>
      </p:sp>
      <p:sp>
        <p:nvSpPr>
          <p:cNvPr id="10" name="Title 1">
            <a:extLst>
              <a:ext uri="{FF2B5EF4-FFF2-40B4-BE49-F238E27FC236}">
                <a16:creationId xmlns:a16="http://schemas.microsoft.com/office/drawing/2014/main" id="{F5E6D3AB-7A53-E421-F392-5F7F9A9EB4D8}"/>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a:solidFill>
                  <a:schemeClr val="tx1"/>
                </a:solidFill>
              </a:rPr>
              <a:t>Our Tagline</a:t>
            </a:r>
          </a:p>
        </p:txBody>
      </p:sp>
    </p:spTree>
    <p:extLst>
      <p:ext uri="{BB962C8B-B14F-4D97-AF65-F5344CB8AC3E}">
        <p14:creationId xmlns:p14="http://schemas.microsoft.com/office/powerpoint/2010/main" val="210684155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divider_deep_blue">
    <p:bg>
      <p:bgRef idx="1001">
        <a:schemeClr val="bg2"/>
      </p:bgRef>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F6599BE-B6EF-C42F-E63F-0BE3E239339E}"/>
              </a:ext>
            </a:extLst>
          </p:cNvPr>
          <p:cNvSpPr/>
          <p:nvPr userDrawn="1"/>
        </p:nvSpPr>
        <p:spPr>
          <a:xfrm>
            <a:off x="0" y="522"/>
            <a:ext cx="1984905" cy="6858000"/>
          </a:xfrm>
          <a:custGeom>
            <a:avLst/>
            <a:gdLst/>
            <a:ahLst/>
            <a:cxnLst/>
            <a:rect l="l" t="t" r="r" b="b"/>
            <a:pathLst>
              <a:path w="2381885" h="8229600">
                <a:moveTo>
                  <a:pt x="0" y="8229600"/>
                </a:moveTo>
                <a:lnTo>
                  <a:pt x="2381722" y="8229600"/>
                </a:lnTo>
                <a:lnTo>
                  <a:pt x="2381711" y="0"/>
                </a:lnTo>
                <a:lnTo>
                  <a:pt x="0" y="0"/>
                </a:lnTo>
                <a:lnTo>
                  <a:pt x="0" y="8229600"/>
                </a:lnTo>
                <a:close/>
              </a:path>
            </a:pathLst>
          </a:custGeom>
          <a:solidFill>
            <a:srgbClr val="2C6CF6">
              <a:alpha val="11997"/>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9F7796EA-FD3F-947C-072F-5C074AFC3C02}"/>
              </a:ext>
            </a:extLst>
          </p:cNvPr>
          <p:cNvSpPr/>
          <p:nvPr userDrawn="1"/>
        </p:nvSpPr>
        <p:spPr>
          <a:xfrm>
            <a:off x="4637350" y="522"/>
            <a:ext cx="8904287" cy="6858000"/>
          </a:xfrm>
          <a:custGeom>
            <a:avLst/>
            <a:gdLst/>
            <a:ahLst/>
            <a:cxnLst/>
            <a:rect l="l" t="t" r="r" b="b"/>
            <a:pathLst>
              <a:path w="10685144" h="8229600">
                <a:moveTo>
                  <a:pt x="7823267" y="0"/>
                </a:moveTo>
                <a:lnTo>
                  <a:pt x="2172476" y="0"/>
                </a:lnTo>
                <a:lnTo>
                  <a:pt x="2150060" y="25400"/>
                </a:lnTo>
                <a:lnTo>
                  <a:pt x="2077038" y="76200"/>
                </a:lnTo>
                <a:lnTo>
                  <a:pt x="1933924" y="177800"/>
                </a:lnTo>
                <a:lnTo>
                  <a:pt x="1898767" y="215900"/>
                </a:lnTo>
                <a:lnTo>
                  <a:pt x="1794824" y="292100"/>
                </a:lnTo>
                <a:lnTo>
                  <a:pt x="1760692" y="330200"/>
                </a:lnTo>
                <a:lnTo>
                  <a:pt x="1693213" y="381000"/>
                </a:lnTo>
                <a:lnTo>
                  <a:pt x="1659870" y="419100"/>
                </a:lnTo>
                <a:lnTo>
                  <a:pt x="1593988" y="469900"/>
                </a:lnTo>
                <a:lnTo>
                  <a:pt x="1561454" y="508000"/>
                </a:lnTo>
                <a:lnTo>
                  <a:pt x="1529192" y="533400"/>
                </a:lnTo>
                <a:lnTo>
                  <a:pt x="1497206" y="571500"/>
                </a:lnTo>
                <a:lnTo>
                  <a:pt x="1465497" y="596900"/>
                </a:lnTo>
                <a:lnTo>
                  <a:pt x="1434068" y="635000"/>
                </a:lnTo>
                <a:lnTo>
                  <a:pt x="1402920" y="660400"/>
                </a:lnTo>
                <a:lnTo>
                  <a:pt x="1372056" y="698500"/>
                </a:lnTo>
                <a:lnTo>
                  <a:pt x="1341477" y="736600"/>
                </a:lnTo>
                <a:lnTo>
                  <a:pt x="1311186" y="762000"/>
                </a:lnTo>
                <a:lnTo>
                  <a:pt x="1281184" y="800100"/>
                </a:lnTo>
                <a:lnTo>
                  <a:pt x="1251474" y="838200"/>
                </a:lnTo>
                <a:lnTo>
                  <a:pt x="1222058" y="863600"/>
                </a:lnTo>
                <a:lnTo>
                  <a:pt x="1192938" y="901700"/>
                </a:lnTo>
                <a:lnTo>
                  <a:pt x="1164116" y="939800"/>
                </a:lnTo>
                <a:lnTo>
                  <a:pt x="1135593" y="965200"/>
                </a:lnTo>
                <a:lnTo>
                  <a:pt x="1107372" y="1003300"/>
                </a:lnTo>
                <a:lnTo>
                  <a:pt x="1079455" y="1041400"/>
                </a:lnTo>
                <a:lnTo>
                  <a:pt x="1051844" y="1079500"/>
                </a:lnTo>
                <a:lnTo>
                  <a:pt x="1024542" y="1117600"/>
                </a:lnTo>
                <a:lnTo>
                  <a:pt x="997549" y="1143000"/>
                </a:lnTo>
                <a:lnTo>
                  <a:pt x="970868" y="1181100"/>
                </a:lnTo>
                <a:lnTo>
                  <a:pt x="944501" y="1219200"/>
                </a:lnTo>
                <a:lnTo>
                  <a:pt x="918451" y="1257300"/>
                </a:lnTo>
                <a:lnTo>
                  <a:pt x="892718" y="1295400"/>
                </a:lnTo>
                <a:lnTo>
                  <a:pt x="867306" y="1333500"/>
                </a:lnTo>
                <a:lnTo>
                  <a:pt x="842216" y="1371600"/>
                </a:lnTo>
                <a:lnTo>
                  <a:pt x="817450" y="1409700"/>
                </a:lnTo>
                <a:lnTo>
                  <a:pt x="793011" y="1447800"/>
                </a:lnTo>
                <a:lnTo>
                  <a:pt x="768900" y="1485900"/>
                </a:lnTo>
                <a:lnTo>
                  <a:pt x="745120" y="1524000"/>
                </a:lnTo>
                <a:lnTo>
                  <a:pt x="721672" y="1562100"/>
                </a:lnTo>
                <a:lnTo>
                  <a:pt x="698558" y="1600200"/>
                </a:lnTo>
                <a:lnTo>
                  <a:pt x="675781" y="1638300"/>
                </a:lnTo>
                <a:lnTo>
                  <a:pt x="653342" y="1676400"/>
                </a:lnTo>
                <a:lnTo>
                  <a:pt x="631244" y="1714500"/>
                </a:lnTo>
                <a:lnTo>
                  <a:pt x="609489" y="1752600"/>
                </a:lnTo>
                <a:lnTo>
                  <a:pt x="588078" y="1803400"/>
                </a:lnTo>
                <a:lnTo>
                  <a:pt x="567015" y="1841500"/>
                </a:lnTo>
                <a:lnTo>
                  <a:pt x="546299" y="1879600"/>
                </a:lnTo>
                <a:lnTo>
                  <a:pt x="525935" y="1917700"/>
                </a:lnTo>
                <a:lnTo>
                  <a:pt x="505923" y="1955800"/>
                </a:lnTo>
                <a:lnTo>
                  <a:pt x="486267" y="2006600"/>
                </a:lnTo>
                <a:lnTo>
                  <a:pt x="466967" y="2044700"/>
                </a:lnTo>
                <a:lnTo>
                  <a:pt x="448026" y="2082800"/>
                </a:lnTo>
                <a:lnTo>
                  <a:pt x="429446" y="2120900"/>
                </a:lnTo>
                <a:lnTo>
                  <a:pt x="411229" y="2171700"/>
                </a:lnTo>
                <a:lnTo>
                  <a:pt x="393377" y="2209800"/>
                </a:lnTo>
                <a:lnTo>
                  <a:pt x="375892" y="2247900"/>
                </a:lnTo>
                <a:lnTo>
                  <a:pt x="358777" y="2298700"/>
                </a:lnTo>
                <a:lnTo>
                  <a:pt x="342032" y="2336800"/>
                </a:lnTo>
                <a:lnTo>
                  <a:pt x="325661" y="2374900"/>
                </a:lnTo>
                <a:lnTo>
                  <a:pt x="309665" y="2425700"/>
                </a:lnTo>
                <a:lnTo>
                  <a:pt x="294046" y="2463800"/>
                </a:lnTo>
                <a:lnTo>
                  <a:pt x="278807" y="2514600"/>
                </a:lnTo>
                <a:lnTo>
                  <a:pt x="263949" y="2552700"/>
                </a:lnTo>
                <a:lnTo>
                  <a:pt x="249474" y="2603500"/>
                </a:lnTo>
                <a:lnTo>
                  <a:pt x="235385" y="2641600"/>
                </a:lnTo>
                <a:lnTo>
                  <a:pt x="221683" y="2679700"/>
                </a:lnTo>
                <a:lnTo>
                  <a:pt x="208370" y="2730500"/>
                </a:lnTo>
                <a:lnTo>
                  <a:pt x="195450" y="2768600"/>
                </a:lnTo>
                <a:lnTo>
                  <a:pt x="182922" y="2819400"/>
                </a:lnTo>
                <a:lnTo>
                  <a:pt x="170791" y="2870200"/>
                </a:lnTo>
                <a:lnTo>
                  <a:pt x="159057" y="2908300"/>
                </a:lnTo>
                <a:lnTo>
                  <a:pt x="147723" y="2959100"/>
                </a:lnTo>
                <a:lnTo>
                  <a:pt x="136790" y="2997200"/>
                </a:lnTo>
                <a:lnTo>
                  <a:pt x="126261" y="3048000"/>
                </a:lnTo>
                <a:lnTo>
                  <a:pt x="116138" y="3086100"/>
                </a:lnTo>
                <a:lnTo>
                  <a:pt x="106423" y="3136900"/>
                </a:lnTo>
                <a:lnTo>
                  <a:pt x="97118" y="3187700"/>
                </a:lnTo>
                <a:lnTo>
                  <a:pt x="88225" y="3225800"/>
                </a:lnTo>
                <a:lnTo>
                  <a:pt x="79745" y="3276600"/>
                </a:lnTo>
                <a:lnTo>
                  <a:pt x="71682" y="3314700"/>
                </a:lnTo>
                <a:lnTo>
                  <a:pt x="64037" y="3365500"/>
                </a:lnTo>
                <a:lnTo>
                  <a:pt x="56811" y="3416300"/>
                </a:lnTo>
                <a:lnTo>
                  <a:pt x="50008" y="3454400"/>
                </a:lnTo>
                <a:lnTo>
                  <a:pt x="43629" y="3505200"/>
                </a:lnTo>
                <a:lnTo>
                  <a:pt x="37676" y="3556000"/>
                </a:lnTo>
                <a:lnTo>
                  <a:pt x="32152" y="3606800"/>
                </a:lnTo>
                <a:lnTo>
                  <a:pt x="27058" y="3644900"/>
                </a:lnTo>
                <a:lnTo>
                  <a:pt x="22395" y="3695700"/>
                </a:lnTo>
                <a:lnTo>
                  <a:pt x="18168" y="3746500"/>
                </a:lnTo>
                <a:lnTo>
                  <a:pt x="14376" y="3797300"/>
                </a:lnTo>
                <a:lnTo>
                  <a:pt x="11023" y="3835400"/>
                </a:lnTo>
                <a:lnTo>
                  <a:pt x="8111" y="3886200"/>
                </a:lnTo>
                <a:lnTo>
                  <a:pt x="5641" y="3937000"/>
                </a:lnTo>
                <a:lnTo>
                  <a:pt x="3615" y="3987800"/>
                </a:lnTo>
                <a:lnTo>
                  <a:pt x="2037" y="4025900"/>
                </a:lnTo>
                <a:lnTo>
                  <a:pt x="906" y="4076700"/>
                </a:lnTo>
                <a:lnTo>
                  <a:pt x="227" y="4127500"/>
                </a:lnTo>
                <a:lnTo>
                  <a:pt x="0" y="4178300"/>
                </a:lnTo>
                <a:lnTo>
                  <a:pt x="227" y="4229100"/>
                </a:lnTo>
                <a:lnTo>
                  <a:pt x="906" y="4279900"/>
                </a:lnTo>
                <a:lnTo>
                  <a:pt x="2037" y="4318000"/>
                </a:lnTo>
                <a:lnTo>
                  <a:pt x="3615" y="4368800"/>
                </a:lnTo>
                <a:lnTo>
                  <a:pt x="5641" y="4419600"/>
                </a:lnTo>
                <a:lnTo>
                  <a:pt x="8111" y="4470400"/>
                </a:lnTo>
                <a:lnTo>
                  <a:pt x="11023" y="4521200"/>
                </a:lnTo>
                <a:lnTo>
                  <a:pt x="14376" y="4559300"/>
                </a:lnTo>
                <a:lnTo>
                  <a:pt x="18168" y="4610100"/>
                </a:lnTo>
                <a:lnTo>
                  <a:pt x="22395" y="4660900"/>
                </a:lnTo>
                <a:lnTo>
                  <a:pt x="27058" y="4711700"/>
                </a:lnTo>
                <a:lnTo>
                  <a:pt x="32152" y="4749800"/>
                </a:lnTo>
                <a:lnTo>
                  <a:pt x="37676" y="4800600"/>
                </a:lnTo>
                <a:lnTo>
                  <a:pt x="43629" y="4851400"/>
                </a:lnTo>
                <a:lnTo>
                  <a:pt x="50008" y="4889500"/>
                </a:lnTo>
                <a:lnTo>
                  <a:pt x="56811" y="4940300"/>
                </a:lnTo>
                <a:lnTo>
                  <a:pt x="64037" y="4991100"/>
                </a:lnTo>
                <a:lnTo>
                  <a:pt x="71682" y="5029200"/>
                </a:lnTo>
                <a:lnTo>
                  <a:pt x="79745" y="5080000"/>
                </a:lnTo>
                <a:lnTo>
                  <a:pt x="88225" y="5130800"/>
                </a:lnTo>
                <a:lnTo>
                  <a:pt x="97118" y="5168900"/>
                </a:lnTo>
                <a:lnTo>
                  <a:pt x="106423" y="5219700"/>
                </a:lnTo>
                <a:lnTo>
                  <a:pt x="116138" y="5270500"/>
                </a:lnTo>
                <a:lnTo>
                  <a:pt x="126261" y="5308600"/>
                </a:lnTo>
                <a:lnTo>
                  <a:pt x="136790" y="5359400"/>
                </a:lnTo>
                <a:lnTo>
                  <a:pt x="147723" y="5397500"/>
                </a:lnTo>
                <a:lnTo>
                  <a:pt x="159057" y="5448300"/>
                </a:lnTo>
                <a:lnTo>
                  <a:pt x="170791" y="5486400"/>
                </a:lnTo>
                <a:lnTo>
                  <a:pt x="182922" y="5537200"/>
                </a:lnTo>
                <a:lnTo>
                  <a:pt x="195450" y="5575300"/>
                </a:lnTo>
                <a:lnTo>
                  <a:pt x="208370" y="5626100"/>
                </a:lnTo>
                <a:lnTo>
                  <a:pt x="221683" y="5664200"/>
                </a:lnTo>
                <a:lnTo>
                  <a:pt x="235385" y="5715000"/>
                </a:lnTo>
                <a:lnTo>
                  <a:pt x="249474" y="5753100"/>
                </a:lnTo>
                <a:lnTo>
                  <a:pt x="263949" y="5803900"/>
                </a:lnTo>
                <a:lnTo>
                  <a:pt x="278807" y="5842000"/>
                </a:lnTo>
                <a:lnTo>
                  <a:pt x="294046" y="5892800"/>
                </a:lnTo>
                <a:lnTo>
                  <a:pt x="309665" y="5930900"/>
                </a:lnTo>
                <a:lnTo>
                  <a:pt x="325661" y="5969000"/>
                </a:lnTo>
                <a:lnTo>
                  <a:pt x="342032" y="6019800"/>
                </a:lnTo>
                <a:lnTo>
                  <a:pt x="358777" y="6057900"/>
                </a:lnTo>
                <a:lnTo>
                  <a:pt x="375892" y="6096000"/>
                </a:lnTo>
                <a:lnTo>
                  <a:pt x="393377" y="6146800"/>
                </a:lnTo>
                <a:lnTo>
                  <a:pt x="411229" y="6184900"/>
                </a:lnTo>
                <a:lnTo>
                  <a:pt x="429446" y="6223000"/>
                </a:lnTo>
                <a:lnTo>
                  <a:pt x="448026" y="6273800"/>
                </a:lnTo>
                <a:lnTo>
                  <a:pt x="466967" y="6311900"/>
                </a:lnTo>
                <a:lnTo>
                  <a:pt x="486267" y="6350000"/>
                </a:lnTo>
                <a:lnTo>
                  <a:pt x="505923" y="6388100"/>
                </a:lnTo>
                <a:lnTo>
                  <a:pt x="525935" y="6438900"/>
                </a:lnTo>
                <a:lnTo>
                  <a:pt x="546299" y="6477000"/>
                </a:lnTo>
                <a:lnTo>
                  <a:pt x="567015" y="6515100"/>
                </a:lnTo>
                <a:lnTo>
                  <a:pt x="588078" y="6553200"/>
                </a:lnTo>
                <a:lnTo>
                  <a:pt x="609489" y="6591300"/>
                </a:lnTo>
                <a:lnTo>
                  <a:pt x="631244" y="6642100"/>
                </a:lnTo>
                <a:lnTo>
                  <a:pt x="653342" y="6680200"/>
                </a:lnTo>
                <a:lnTo>
                  <a:pt x="675781" y="6718300"/>
                </a:lnTo>
                <a:lnTo>
                  <a:pt x="698558" y="6756400"/>
                </a:lnTo>
                <a:lnTo>
                  <a:pt x="721672" y="6794500"/>
                </a:lnTo>
                <a:lnTo>
                  <a:pt x="745120" y="6832600"/>
                </a:lnTo>
                <a:lnTo>
                  <a:pt x="768900" y="6870700"/>
                </a:lnTo>
                <a:lnTo>
                  <a:pt x="793011" y="6908800"/>
                </a:lnTo>
                <a:lnTo>
                  <a:pt x="817450" y="6946900"/>
                </a:lnTo>
                <a:lnTo>
                  <a:pt x="842216" y="6985000"/>
                </a:lnTo>
                <a:lnTo>
                  <a:pt x="867306" y="7023100"/>
                </a:lnTo>
                <a:lnTo>
                  <a:pt x="892718" y="7061200"/>
                </a:lnTo>
                <a:lnTo>
                  <a:pt x="918451" y="7099300"/>
                </a:lnTo>
                <a:lnTo>
                  <a:pt x="944501" y="7137400"/>
                </a:lnTo>
                <a:lnTo>
                  <a:pt x="970868" y="7175500"/>
                </a:lnTo>
                <a:lnTo>
                  <a:pt x="997549" y="7200900"/>
                </a:lnTo>
                <a:lnTo>
                  <a:pt x="1024542" y="7239000"/>
                </a:lnTo>
                <a:lnTo>
                  <a:pt x="1051844" y="7277100"/>
                </a:lnTo>
                <a:lnTo>
                  <a:pt x="1079455" y="7315200"/>
                </a:lnTo>
                <a:lnTo>
                  <a:pt x="1107372" y="7353300"/>
                </a:lnTo>
                <a:lnTo>
                  <a:pt x="1135593" y="7378700"/>
                </a:lnTo>
                <a:lnTo>
                  <a:pt x="1164116" y="7416800"/>
                </a:lnTo>
                <a:lnTo>
                  <a:pt x="1192938" y="7454900"/>
                </a:lnTo>
                <a:lnTo>
                  <a:pt x="1222058" y="7493000"/>
                </a:lnTo>
                <a:lnTo>
                  <a:pt x="1251474" y="7518400"/>
                </a:lnTo>
                <a:lnTo>
                  <a:pt x="1281184" y="7556500"/>
                </a:lnTo>
                <a:lnTo>
                  <a:pt x="1311186" y="7594600"/>
                </a:lnTo>
                <a:lnTo>
                  <a:pt x="1341477" y="7620000"/>
                </a:lnTo>
                <a:lnTo>
                  <a:pt x="1372056" y="7658100"/>
                </a:lnTo>
                <a:lnTo>
                  <a:pt x="1402920" y="7683500"/>
                </a:lnTo>
                <a:lnTo>
                  <a:pt x="1434068" y="7721600"/>
                </a:lnTo>
                <a:lnTo>
                  <a:pt x="1465497" y="7747000"/>
                </a:lnTo>
                <a:lnTo>
                  <a:pt x="1497206" y="7785100"/>
                </a:lnTo>
                <a:lnTo>
                  <a:pt x="1529192" y="7810500"/>
                </a:lnTo>
                <a:lnTo>
                  <a:pt x="1561454" y="7848600"/>
                </a:lnTo>
                <a:lnTo>
                  <a:pt x="1593988" y="7874000"/>
                </a:lnTo>
                <a:lnTo>
                  <a:pt x="1626795" y="7912100"/>
                </a:lnTo>
                <a:lnTo>
                  <a:pt x="1659870" y="7937500"/>
                </a:lnTo>
                <a:lnTo>
                  <a:pt x="1693213" y="7975600"/>
                </a:lnTo>
                <a:lnTo>
                  <a:pt x="1794824" y="8051800"/>
                </a:lnTo>
                <a:lnTo>
                  <a:pt x="1829216" y="8089900"/>
                </a:lnTo>
                <a:lnTo>
                  <a:pt x="1933924" y="8166100"/>
                </a:lnTo>
                <a:lnTo>
                  <a:pt x="1969331" y="8204200"/>
                </a:lnTo>
                <a:lnTo>
                  <a:pt x="2004987" y="8229600"/>
                </a:lnTo>
                <a:lnTo>
                  <a:pt x="10684988" y="8229600"/>
                </a:lnTo>
                <a:lnTo>
                  <a:pt x="10684988" y="8204200"/>
                </a:lnTo>
                <a:lnTo>
                  <a:pt x="9304082" y="6807200"/>
                </a:lnTo>
                <a:lnTo>
                  <a:pt x="4806332" y="6807200"/>
                </a:lnTo>
                <a:lnTo>
                  <a:pt x="4759008" y="6794500"/>
                </a:lnTo>
                <a:lnTo>
                  <a:pt x="4711924" y="6794500"/>
                </a:lnTo>
                <a:lnTo>
                  <a:pt x="4665089" y="6781800"/>
                </a:lnTo>
                <a:lnTo>
                  <a:pt x="4618510" y="6781800"/>
                </a:lnTo>
                <a:lnTo>
                  <a:pt x="4572194" y="6769100"/>
                </a:lnTo>
                <a:lnTo>
                  <a:pt x="4526150" y="6769100"/>
                </a:lnTo>
                <a:lnTo>
                  <a:pt x="4344838" y="6718300"/>
                </a:lnTo>
                <a:lnTo>
                  <a:pt x="4300264" y="6718300"/>
                </a:lnTo>
                <a:lnTo>
                  <a:pt x="4256008" y="6692900"/>
                </a:lnTo>
                <a:lnTo>
                  <a:pt x="4039751" y="6629400"/>
                </a:lnTo>
                <a:lnTo>
                  <a:pt x="3997559" y="6604000"/>
                </a:lnTo>
                <a:lnTo>
                  <a:pt x="3955737" y="6591300"/>
                </a:lnTo>
                <a:lnTo>
                  <a:pt x="3914293" y="6565900"/>
                </a:lnTo>
                <a:lnTo>
                  <a:pt x="3873235" y="6553200"/>
                </a:lnTo>
                <a:lnTo>
                  <a:pt x="3792308" y="6502400"/>
                </a:lnTo>
                <a:lnTo>
                  <a:pt x="3752454" y="6489700"/>
                </a:lnTo>
                <a:lnTo>
                  <a:pt x="3674004" y="6438900"/>
                </a:lnTo>
                <a:lnTo>
                  <a:pt x="3597281" y="6388100"/>
                </a:lnTo>
                <a:lnTo>
                  <a:pt x="3522347" y="6337300"/>
                </a:lnTo>
                <a:lnTo>
                  <a:pt x="3449263" y="6286500"/>
                </a:lnTo>
                <a:lnTo>
                  <a:pt x="3378090" y="6235700"/>
                </a:lnTo>
                <a:lnTo>
                  <a:pt x="3343240" y="6210300"/>
                </a:lnTo>
                <a:lnTo>
                  <a:pt x="3308890" y="6172200"/>
                </a:lnTo>
                <a:lnTo>
                  <a:pt x="3275049" y="6146800"/>
                </a:lnTo>
                <a:lnTo>
                  <a:pt x="3241724" y="6121400"/>
                </a:lnTo>
                <a:lnTo>
                  <a:pt x="3208922" y="6083300"/>
                </a:lnTo>
                <a:lnTo>
                  <a:pt x="3176652" y="6057900"/>
                </a:lnTo>
                <a:lnTo>
                  <a:pt x="3144921" y="6019800"/>
                </a:lnTo>
                <a:lnTo>
                  <a:pt x="3113736" y="5994400"/>
                </a:lnTo>
                <a:lnTo>
                  <a:pt x="3083106" y="5956300"/>
                </a:lnTo>
                <a:lnTo>
                  <a:pt x="3053038" y="5918200"/>
                </a:lnTo>
                <a:lnTo>
                  <a:pt x="3023539" y="5892800"/>
                </a:lnTo>
                <a:lnTo>
                  <a:pt x="2994618" y="5854700"/>
                </a:lnTo>
                <a:lnTo>
                  <a:pt x="2966281" y="5816600"/>
                </a:lnTo>
                <a:lnTo>
                  <a:pt x="2938537" y="5778500"/>
                </a:lnTo>
                <a:lnTo>
                  <a:pt x="2911394" y="5740400"/>
                </a:lnTo>
                <a:lnTo>
                  <a:pt x="2884858" y="5702300"/>
                </a:lnTo>
                <a:lnTo>
                  <a:pt x="2858937" y="5676900"/>
                </a:lnTo>
                <a:lnTo>
                  <a:pt x="2833640" y="5638800"/>
                </a:lnTo>
                <a:lnTo>
                  <a:pt x="2808974" y="5600700"/>
                </a:lnTo>
                <a:lnTo>
                  <a:pt x="2784946" y="5562600"/>
                </a:lnTo>
                <a:lnTo>
                  <a:pt x="2761564" y="5511800"/>
                </a:lnTo>
                <a:lnTo>
                  <a:pt x="2738837" y="5473700"/>
                </a:lnTo>
                <a:lnTo>
                  <a:pt x="2716770" y="5435600"/>
                </a:lnTo>
                <a:lnTo>
                  <a:pt x="2695373" y="5397500"/>
                </a:lnTo>
                <a:lnTo>
                  <a:pt x="2674652" y="5359400"/>
                </a:lnTo>
                <a:lnTo>
                  <a:pt x="2654616" y="5321300"/>
                </a:lnTo>
                <a:lnTo>
                  <a:pt x="2635271" y="5270500"/>
                </a:lnTo>
                <a:lnTo>
                  <a:pt x="2616627" y="5232400"/>
                </a:lnTo>
                <a:lnTo>
                  <a:pt x="2598689" y="5194300"/>
                </a:lnTo>
                <a:lnTo>
                  <a:pt x="2581467" y="5143500"/>
                </a:lnTo>
                <a:lnTo>
                  <a:pt x="2564967" y="5105400"/>
                </a:lnTo>
                <a:lnTo>
                  <a:pt x="2549198" y="5054600"/>
                </a:lnTo>
                <a:lnTo>
                  <a:pt x="2534167" y="5016500"/>
                </a:lnTo>
                <a:lnTo>
                  <a:pt x="2519881" y="4978400"/>
                </a:lnTo>
                <a:lnTo>
                  <a:pt x="2506348" y="4927600"/>
                </a:lnTo>
                <a:lnTo>
                  <a:pt x="2493576" y="4889500"/>
                </a:lnTo>
                <a:lnTo>
                  <a:pt x="2481573" y="4838700"/>
                </a:lnTo>
                <a:lnTo>
                  <a:pt x="2470346" y="4787900"/>
                </a:lnTo>
                <a:lnTo>
                  <a:pt x="2459903" y="4749800"/>
                </a:lnTo>
                <a:lnTo>
                  <a:pt x="2450251" y="4699000"/>
                </a:lnTo>
                <a:lnTo>
                  <a:pt x="2441399" y="4660900"/>
                </a:lnTo>
                <a:lnTo>
                  <a:pt x="2433353" y="4610100"/>
                </a:lnTo>
                <a:lnTo>
                  <a:pt x="2426121" y="4559300"/>
                </a:lnTo>
                <a:lnTo>
                  <a:pt x="2419712" y="4508500"/>
                </a:lnTo>
                <a:lnTo>
                  <a:pt x="2414133" y="4470400"/>
                </a:lnTo>
                <a:lnTo>
                  <a:pt x="2409391" y="4419600"/>
                </a:lnTo>
                <a:lnTo>
                  <a:pt x="2405494" y="4368800"/>
                </a:lnTo>
                <a:lnTo>
                  <a:pt x="2402449" y="4318000"/>
                </a:lnTo>
                <a:lnTo>
                  <a:pt x="2400265" y="4279900"/>
                </a:lnTo>
                <a:lnTo>
                  <a:pt x="2398949" y="4229100"/>
                </a:lnTo>
                <a:lnTo>
                  <a:pt x="2398509" y="4178300"/>
                </a:lnTo>
                <a:lnTo>
                  <a:pt x="2398949" y="4127500"/>
                </a:lnTo>
                <a:lnTo>
                  <a:pt x="2400265" y="4076700"/>
                </a:lnTo>
                <a:lnTo>
                  <a:pt x="2402449" y="4025900"/>
                </a:lnTo>
                <a:lnTo>
                  <a:pt x="2405494" y="3987800"/>
                </a:lnTo>
                <a:lnTo>
                  <a:pt x="2409391" y="3937000"/>
                </a:lnTo>
                <a:lnTo>
                  <a:pt x="2414133" y="3886200"/>
                </a:lnTo>
                <a:lnTo>
                  <a:pt x="2419712" y="3835400"/>
                </a:lnTo>
                <a:lnTo>
                  <a:pt x="2426121" y="3797300"/>
                </a:lnTo>
                <a:lnTo>
                  <a:pt x="2433353" y="3746500"/>
                </a:lnTo>
                <a:lnTo>
                  <a:pt x="2441399" y="3695700"/>
                </a:lnTo>
                <a:lnTo>
                  <a:pt x="2450251" y="3657600"/>
                </a:lnTo>
                <a:lnTo>
                  <a:pt x="2459903" y="3606800"/>
                </a:lnTo>
                <a:lnTo>
                  <a:pt x="2470346" y="3556000"/>
                </a:lnTo>
                <a:lnTo>
                  <a:pt x="2481573" y="3517900"/>
                </a:lnTo>
                <a:lnTo>
                  <a:pt x="2493576" y="3467100"/>
                </a:lnTo>
                <a:lnTo>
                  <a:pt x="2506348" y="3429000"/>
                </a:lnTo>
                <a:lnTo>
                  <a:pt x="2519881" y="3378200"/>
                </a:lnTo>
                <a:lnTo>
                  <a:pt x="2534167" y="3340100"/>
                </a:lnTo>
                <a:lnTo>
                  <a:pt x="2549198" y="3289300"/>
                </a:lnTo>
                <a:lnTo>
                  <a:pt x="2564967" y="3251200"/>
                </a:lnTo>
                <a:lnTo>
                  <a:pt x="2581467" y="3213100"/>
                </a:lnTo>
                <a:lnTo>
                  <a:pt x="2598689" y="3162300"/>
                </a:lnTo>
                <a:lnTo>
                  <a:pt x="2616627" y="3124200"/>
                </a:lnTo>
                <a:lnTo>
                  <a:pt x="2635271" y="3086100"/>
                </a:lnTo>
                <a:lnTo>
                  <a:pt x="2654616" y="3035300"/>
                </a:lnTo>
                <a:lnTo>
                  <a:pt x="2674652" y="2997200"/>
                </a:lnTo>
                <a:lnTo>
                  <a:pt x="2695373" y="2959100"/>
                </a:lnTo>
                <a:lnTo>
                  <a:pt x="2716770" y="2921000"/>
                </a:lnTo>
                <a:lnTo>
                  <a:pt x="2738837" y="2882900"/>
                </a:lnTo>
                <a:lnTo>
                  <a:pt x="2761564" y="2832100"/>
                </a:lnTo>
                <a:lnTo>
                  <a:pt x="2784946" y="2794000"/>
                </a:lnTo>
                <a:lnTo>
                  <a:pt x="2808974" y="2755900"/>
                </a:lnTo>
                <a:lnTo>
                  <a:pt x="2833640" y="2717800"/>
                </a:lnTo>
                <a:lnTo>
                  <a:pt x="2858937" y="2679700"/>
                </a:lnTo>
                <a:lnTo>
                  <a:pt x="2884858" y="2641600"/>
                </a:lnTo>
                <a:lnTo>
                  <a:pt x="2911394" y="2603500"/>
                </a:lnTo>
                <a:lnTo>
                  <a:pt x="2938537" y="2578100"/>
                </a:lnTo>
                <a:lnTo>
                  <a:pt x="2966281" y="2540000"/>
                </a:lnTo>
                <a:lnTo>
                  <a:pt x="2994618" y="2501900"/>
                </a:lnTo>
                <a:lnTo>
                  <a:pt x="3023539" y="2463800"/>
                </a:lnTo>
                <a:lnTo>
                  <a:pt x="3053038" y="2438400"/>
                </a:lnTo>
                <a:lnTo>
                  <a:pt x="3083106" y="2400300"/>
                </a:lnTo>
                <a:lnTo>
                  <a:pt x="3113736" y="2362200"/>
                </a:lnTo>
                <a:lnTo>
                  <a:pt x="3144921" y="2336800"/>
                </a:lnTo>
                <a:lnTo>
                  <a:pt x="3176652" y="2298700"/>
                </a:lnTo>
                <a:lnTo>
                  <a:pt x="3208922" y="2273300"/>
                </a:lnTo>
                <a:lnTo>
                  <a:pt x="3241724" y="2235200"/>
                </a:lnTo>
                <a:lnTo>
                  <a:pt x="3275049" y="2209800"/>
                </a:lnTo>
                <a:lnTo>
                  <a:pt x="3308890" y="2184400"/>
                </a:lnTo>
                <a:lnTo>
                  <a:pt x="3343240" y="2146300"/>
                </a:lnTo>
                <a:lnTo>
                  <a:pt x="3378090" y="2120900"/>
                </a:lnTo>
                <a:lnTo>
                  <a:pt x="3449263" y="2070100"/>
                </a:lnTo>
                <a:lnTo>
                  <a:pt x="3485570" y="2044700"/>
                </a:lnTo>
                <a:lnTo>
                  <a:pt x="3522347" y="2006600"/>
                </a:lnTo>
                <a:lnTo>
                  <a:pt x="3597281" y="1955800"/>
                </a:lnTo>
                <a:lnTo>
                  <a:pt x="3635423" y="1943100"/>
                </a:lnTo>
                <a:lnTo>
                  <a:pt x="3713017" y="1892300"/>
                </a:lnTo>
                <a:lnTo>
                  <a:pt x="3792308" y="1841500"/>
                </a:lnTo>
                <a:lnTo>
                  <a:pt x="3832571" y="1828800"/>
                </a:lnTo>
                <a:lnTo>
                  <a:pt x="3873235" y="1803400"/>
                </a:lnTo>
                <a:lnTo>
                  <a:pt x="3914293" y="1790700"/>
                </a:lnTo>
                <a:lnTo>
                  <a:pt x="3955737" y="1765300"/>
                </a:lnTo>
                <a:lnTo>
                  <a:pt x="3997559" y="1752600"/>
                </a:lnTo>
                <a:lnTo>
                  <a:pt x="4039751" y="1727200"/>
                </a:lnTo>
                <a:lnTo>
                  <a:pt x="4168478" y="1689100"/>
                </a:lnTo>
                <a:lnTo>
                  <a:pt x="4212077" y="1663700"/>
                </a:lnTo>
                <a:lnTo>
                  <a:pt x="4389721" y="1612900"/>
                </a:lnTo>
                <a:lnTo>
                  <a:pt x="4434906" y="1612900"/>
                </a:lnTo>
                <a:lnTo>
                  <a:pt x="4526150" y="1587500"/>
                </a:lnTo>
                <a:lnTo>
                  <a:pt x="4572194" y="1587500"/>
                </a:lnTo>
                <a:lnTo>
                  <a:pt x="4665089" y="1562100"/>
                </a:lnTo>
                <a:lnTo>
                  <a:pt x="4759008" y="1562100"/>
                </a:lnTo>
                <a:lnTo>
                  <a:pt x="4806332" y="1549400"/>
                </a:lnTo>
                <a:lnTo>
                  <a:pt x="9266251" y="1549400"/>
                </a:lnTo>
                <a:lnTo>
                  <a:pt x="9250619" y="1524000"/>
                </a:lnTo>
                <a:lnTo>
                  <a:pt x="9226838" y="1485900"/>
                </a:lnTo>
                <a:lnTo>
                  <a:pt x="9202727" y="1447800"/>
                </a:lnTo>
                <a:lnTo>
                  <a:pt x="9178288" y="1409700"/>
                </a:lnTo>
                <a:lnTo>
                  <a:pt x="9153522" y="1371600"/>
                </a:lnTo>
                <a:lnTo>
                  <a:pt x="9128433" y="1333500"/>
                </a:lnTo>
                <a:lnTo>
                  <a:pt x="9103020" y="1295400"/>
                </a:lnTo>
                <a:lnTo>
                  <a:pt x="9077288" y="1257300"/>
                </a:lnTo>
                <a:lnTo>
                  <a:pt x="9051238" y="1219200"/>
                </a:lnTo>
                <a:lnTo>
                  <a:pt x="9024871" y="1181100"/>
                </a:lnTo>
                <a:lnTo>
                  <a:pt x="8998190" y="1143000"/>
                </a:lnTo>
                <a:lnTo>
                  <a:pt x="8971197" y="1117600"/>
                </a:lnTo>
                <a:lnTo>
                  <a:pt x="8943895" y="1079500"/>
                </a:lnTo>
                <a:lnTo>
                  <a:pt x="8916284" y="1041400"/>
                </a:lnTo>
                <a:lnTo>
                  <a:pt x="8888367" y="1003300"/>
                </a:lnTo>
                <a:lnTo>
                  <a:pt x="8860146" y="965200"/>
                </a:lnTo>
                <a:lnTo>
                  <a:pt x="8831624" y="939800"/>
                </a:lnTo>
                <a:lnTo>
                  <a:pt x="8802801" y="901700"/>
                </a:lnTo>
                <a:lnTo>
                  <a:pt x="8773681" y="863600"/>
                </a:lnTo>
                <a:lnTo>
                  <a:pt x="8744265" y="838200"/>
                </a:lnTo>
                <a:lnTo>
                  <a:pt x="8714556" y="800100"/>
                </a:lnTo>
                <a:lnTo>
                  <a:pt x="8684554" y="762000"/>
                </a:lnTo>
                <a:lnTo>
                  <a:pt x="8654263" y="736600"/>
                </a:lnTo>
                <a:lnTo>
                  <a:pt x="8623685" y="698500"/>
                </a:lnTo>
                <a:lnTo>
                  <a:pt x="8592820" y="660400"/>
                </a:lnTo>
                <a:lnTo>
                  <a:pt x="8561673" y="635000"/>
                </a:lnTo>
                <a:lnTo>
                  <a:pt x="8530243" y="596900"/>
                </a:lnTo>
                <a:lnTo>
                  <a:pt x="8498535" y="571500"/>
                </a:lnTo>
                <a:lnTo>
                  <a:pt x="8466549" y="533400"/>
                </a:lnTo>
                <a:lnTo>
                  <a:pt x="8434287" y="508000"/>
                </a:lnTo>
                <a:lnTo>
                  <a:pt x="8401752" y="469900"/>
                </a:lnTo>
                <a:lnTo>
                  <a:pt x="8335871" y="419100"/>
                </a:lnTo>
                <a:lnTo>
                  <a:pt x="8302528" y="381000"/>
                </a:lnTo>
                <a:lnTo>
                  <a:pt x="8235049" y="330200"/>
                </a:lnTo>
                <a:lnTo>
                  <a:pt x="8200917" y="292100"/>
                </a:lnTo>
                <a:lnTo>
                  <a:pt x="8096975" y="215900"/>
                </a:lnTo>
                <a:lnTo>
                  <a:pt x="8061819" y="177800"/>
                </a:lnTo>
                <a:lnTo>
                  <a:pt x="7918705" y="76200"/>
                </a:lnTo>
                <a:lnTo>
                  <a:pt x="7845683" y="25400"/>
                </a:lnTo>
                <a:lnTo>
                  <a:pt x="7823267" y="0"/>
                </a:lnTo>
                <a:close/>
              </a:path>
              <a:path w="10685144" h="8229600">
                <a:moveTo>
                  <a:pt x="9266251" y="1549400"/>
                </a:moveTo>
                <a:lnTo>
                  <a:pt x="5189435" y="1549400"/>
                </a:lnTo>
                <a:lnTo>
                  <a:pt x="5236760" y="1562100"/>
                </a:lnTo>
                <a:lnTo>
                  <a:pt x="5330680" y="1562100"/>
                </a:lnTo>
                <a:lnTo>
                  <a:pt x="5423577" y="1587500"/>
                </a:lnTo>
                <a:lnTo>
                  <a:pt x="5469622" y="1587500"/>
                </a:lnTo>
                <a:lnTo>
                  <a:pt x="5560867" y="1612900"/>
                </a:lnTo>
                <a:lnTo>
                  <a:pt x="5606052" y="1612900"/>
                </a:lnTo>
                <a:lnTo>
                  <a:pt x="5783698" y="1663700"/>
                </a:lnTo>
                <a:lnTo>
                  <a:pt x="5827297" y="1689100"/>
                </a:lnTo>
                <a:lnTo>
                  <a:pt x="5956023" y="1727200"/>
                </a:lnTo>
                <a:lnTo>
                  <a:pt x="5998216" y="1752600"/>
                </a:lnTo>
                <a:lnTo>
                  <a:pt x="6040038" y="1765300"/>
                </a:lnTo>
                <a:lnTo>
                  <a:pt x="6081482" y="1790700"/>
                </a:lnTo>
                <a:lnTo>
                  <a:pt x="6122539" y="1803400"/>
                </a:lnTo>
                <a:lnTo>
                  <a:pt x="6163203" y="1828800"/>
                </a:lnTo>
                <a:lnTo>
                  <a:pt x="6203466" y="1841500"/>
                </a:lnTo>
                <a:lnTo>
                  <a:pt x="6282756" y="1892300"/>
                </a:lnTo>
                <a:lnTo>
                  <a:pt x="6360350" y="1943100"/>
                </a:lnTo>
                <a:lnTo>
                  <a:pt x="6398491" y="1955800"/>
                </a:lnTo>
                <a:lnTo>
                  <a:pt x="6473424" y="2006600"/>
                </a:lnTo>
                <a:lnTo>
                  <a:pt x="6510200" y="2044700"/>
                </a:lnTo>
                <a:lnTo>
                  <a:pt x="6546507" y="2070100"/>
                </a:lnTo>
                <a:lnTo>
                  <a:pt x="6617678" y="2120900"/>
                </a:lnTo>
                <a:lnTo>
                  <a:pt x="6652528" y="2146300"/>
                </a:lnTo>
                <a:lnTo>
                  <a:pt x="6686877" y="2184400"/>
                </a:lnTo>
                <a:lnTo>
                  <a:pt x="6720718" y="2209800"/>
                </a:lnTo>
                <a:lnTo>
                  <a:pt x="6754042" y="2235200"/>
                </a:lnTo>
                <a:lnTo>
                  <a:pt x="6786843" y="2273300"/>
                </a:lnTo>
                <a:lnTo>
                  <a:pt x="6819113" y="2298700"/>
                </a:lnTo>
                <a:lnTo>
                  <a:pt x="6850843" y="2336800"/>
                </a:lnTo>
                <a:lnTo>
                  <a:pt x="6882027" y="2362200"/>
                </a:lnTo>
                <a:lnTo>
                  <a:pt x="6912656" y="2400300"/>
                </a:lnTo>
                <a:lnTo>
                  <a:pt x="6942724" y="2438400"/>
                </a:lnTo>
                <a:lnTo>
                  <a:pt x="6972222" y="2463800"/>
                </a:lnTo>
                <a:lnTo>
                  <a:pt x="7001142" y="2501900"/>
                </a:lnTo>
                <a:lnTo>
                  <a:pt x="7029478" y="2540000"/>
                </a:lnTo>
                <a:lnTo>
                  <a:pt x="7057221" y="2578100"/>
                </a:lnTo>
                <a:lnTo>
                  <a:pt x="7084364" y="2603500"/>
                </a:lnTo>
                <a:lnTo>
                  <a:pt x="7110899" y="2641600"/>
                </a:lnTo>
                <a:lnTo>
                  <a:pt x="7136818" y="2679700"/>
                </a:lnTo>
                <a:lnTo>
                  <a:pt x="7162115" y="2717800"/>
                </a:lnTo>
                <a:lnTo>
                  <a:pt x="7186780" y="2755900"/>
                </a:lnTo>
                <a:lnTo>
                  <a:pt x="7210807" y="2794000"/>
                </a:lnTo>
                <a:lnTo>
                  <a:pt x="7234188" y="2832100"/>
                </a:lnTo>
                <a:lnTo>
                  <a:pt x="7256915" y="2882900"/>
                </a:lnTo>
                <a:lnTo>
                  <a:pt x="7278981" y="2921000"/>
                </a:lnTo>
                <a:lnTo>
                  <a:pt x="7300378" y="2959100"/>
                </a:lnTo>
                <a:lnTo>
                  <a:pt x="7321097" y="2997200"/>
                </a:lnTo>
                <a:lnTo>
                  <a:pt x="7341133" y="3035300"/>
                </a:lnTo>
                <a:lnTo>
                  <a:pt x="7360477" y="3086100"/>
                </a:lnTo>
                <a:lnTo>
                  <a:pt x="7379120" y="3124200"/>
                </a:lnTo>
                <a:lnTo>
                  <a:pt x="7397057" y="3162300"/>
                </a:lnTo>
                <a:lnTo>
                  <a:pt x="7414279" y="3213100"/>
                </a:lnTo>
                <a:lnTo>
                  <a:pt x="7430778" y="3251200"/>
                </a:lnTo>
                <a:lnTo>
                  <a:pt x="7446546" y="3289300"/>
                </a:lnTo>
                <a:lnTo>
                  <a:pt x="7461577" y="3340100"/>
                </a:lnTo>
                <a:lnTo>
                  <a:pt x="7475862" y="3378200"/>
                </a:lnTo>
                <a:lnTo>
                  <a:pt x="7489394" y="3429000"/>
                </a:lnTo>
                <a:lnTo>
                  <a:pt x="7502166" y="3467100"/>
                </a:lnTo>
                <a:lnTo>
                  <a:pt x="7514168" y="3517900"/>
                </a:lnTo>
                <a:lnTo>
                  <a:pt x="7525395" y="3556000"/>
                </a:lnTo>
                <a:lnTo>
                  <a:pt x="7535837" y="3606800"/>
                </a:lnTo>
                <a:lnTo>
                  <a:pt x="7545489" y="3657600"/>
                </a:lnTo>
                <a:lnTo>
                  <a:pt x="7554341" y="3695700"/>
                </a:lnTo>
                <a:lnTo>
                  <a:pt x="7562386" y="3746500"/>
                </a:lnTo>
                <a:lnTo>
                  <a:pt x="7569617" y="3797300"/>
                </a:lnTo>
                <a:lnTo>
                  <a:pt x="7576026" y="3835400"/>
                </a:lnTo>
                <a:lnTo>
                  <a:pt x="7581605" y="3886200"/>
                </a:lnTo>
                <a:lnTo>
                  <a:pt x="7586347" y="3937000"/>
                </a:lnTo>
                <a:lnTo>
                  <a:pt x="7590244" y="3987800"/>
                </a:lnTo>
                <a:lnTo>
                  <a:pt x="7593288" y="4025900"/>
                </a:lnTo>
                <a:lnTo>
                  <a:pt x="7595472" y="4076700"/>
                </a:lnTo>
                <a:lnTo>
                  <a:pt x="7596788" y="4127500"/>
                </a:lnTo>
                <a:lnTo>
                  <a:pt x="7597228" y="4178300"/>
                </a:lnTo>
                <a:lnTo>
                  <a:pt x="7596788" y="4229100"/>
                </a:lnTo>
                <a:lnTo>
                  <a:pt x="7595472" y="4279900"/>
                </a:lnTo>
                <a:lnTo>
                  <a:pt x="7593288" y="4318000"/>
                </a:lnTo>
                <a:lnTo>
                  <a:pt x="7590244" y="4368800"/>
                </a:lnTo>
                <a:lnTo>
                  <a:pt x="7586347" y="4419600"/>
                </a:lnTo>
                <a:lnTo>
                  <a:pt x="7581605" y="4470400"/>
                </a:lnTo>
                <a:lnTo>
                  <a:pt x="7576026" y="4508500"/>
                </a:lnTo>
                <a:lnTo>
                  <a:pt x="7569617" y="4559300"/>
                </a:lnTo>
                <a:lnTo>
                  <a:pt x="7562386" y="4610100"/>
                </a:lnTo>
                <a:lnTo>
                  <a:pt x="7554341" y="4660900"/>
                </a:lnTo>
                <a:lnTo>
                  <a:pt x="7545489" y="4699000"/>
                </a:lnTo>
                <a:lnTo>
                  <a:pt x="7535837" y="4749800"/>
                </a:lnTo>
                <a:lnTo>
                  <a:pt x="7525395" y="4787900"/>
                </a:lnTo>
                <a:lnTo>
                  <a:pt x="7514168" y="4838700"/>
                </a:lnTo>
                <a:lnTo>
                  <a:pt x="7502166" y="4889500"/>
                </a:lnTo>
                <a:lnTo>
                  <a:pt x="7489394" y="4927600"/>
                </a:lnTo>
                <a:lnTo>
                  <a:pt x="7475862" y="4978400"/>
                </a:lnTo>
                <a:lnTo>
                  <a:pt x="7461577" y="5016500"/>
                </a:lnTo>
                <a:lnTo>
                  <a:pt x="7446546" y="5054600"/>
                </a:lnTo>
                <a:lnTo>
                  <a:pt x="7430778" y="5105400"/>
                </a:lnTo>
                <a:lnTo>
                  <a:pt x="7414279" y="5143500"/>
                </a:lnTo>
                <a:lnTo>
                  <a:pt x="7397057" y="5194300"/>
                </a:lnTo>
                <a:lnTo>
                  <a:pt x="7379120" y="5232400"/>
                </a:lnTo>
                <a:lnTo>
                  <a:pt x="7360477" y="5270500"/>
                </a:lnTo>
                <a:lnTo>
                  <a:pt x="7341133" y="5321300"/>
                </a:lnTo>
                <a:lnTo>
                  <a:pt x="7321097" y="5359400"/>
                </a:lnTo>
                <a:lnTo>
                  <a:pt x="7300378" y="5397500"/>
                </a:lnTo>
                <a:lnTo>
                  <a:pt x="7278981" y="5435600"/>
                </a:lnTo>
                <a:lnTo>
                  <a:pt x="7256915" y="5473700"/>
                </a:lnTo>
                <a:lnTo>
                  <a:pt x="7234188" y="5511800"/>
                </a:lnTo>
                <a:lnTo>
                  <a:pt x="7210807" y="5562600"/>
                </a:lnTo>
                <a:lnTo>
                  <a:pt x="7186780" y="5600700"/>
                </a:lnTo>
                <a:lnTo>
                  <a:pt x="7162115" y="5638800"/>
                </a:lnTo>
                <a:lnTo>
                  <a:pt x="7136818" y="5676900"/>
                </a:lnTo>
                <a:lnTo>
                  <a:pt x="7110899" y="5702300"/>
                </a:lnTo>
                <a:lnTo>
                  <a:pt x="7084364" y="5740400"/>
                </a:lnTo>
                <a:lnTo>
                  <a:pt x="7057221" y="5778500"/>
                </a:lnTo>
                <a:lnTo>
                  <a:pt x="7029478" y="5816600"/>
                </a:lnTo>
                <a:lnTo>
                  <a:pt x="7001142" y="5854700"/>
                </a:lnTo>
                <a:lnTo>
                  <a:pt x="6972222" y="5892800"/>
                </a:lnTo>
                <a:lnTo>
                  <a:pt x="6942724" y="5918200"/>
                </a:lnTo>
                <a:lnTo>
                  <a:pt x="6912656" y="5956300"/>
                </a:lnTo>
                <a:lnTo>
                  <a:pt x="6882027" y="5994400"/>
                </a:lnTo>
                <a:lnTo>
                  <a:pt x="6850843" y="6019800"/>
                </a:lnTo>
                <a:lnTo>
                  <a:pt x="6819113" y="6057900"/>
                </a:lnTo>
                <a:lnTo>
                  <a:pt x="6786843" y="6083300"/>
                </a:lnTo>
                <a:lnTo>
                  <a:pt x="6754042" y="6121400"/>
                </a:lnTo>
                <a:lnTo>
                  <a:pt x="6720718" y="6146800"/>
                </a:lnTo>
                <a:lnTo>
                  <a:pt x="6686877" y="6172200"/>
                </a:lnTo>
                <a:lnTo>
                  <a:pt x="6652528" y="6210300"/>
                </a:lnTo>
                <a:lnTo>
                  <a:pt x="6617678" y="6235700"/>
                </a:lnTo>
                <a:lnTo>
                  <a:pt x="6546507" y="6286500"/>
                </a:lnTo>
                <a:lnTo>
                  <a:pt x="6473424" y="6337300"/>
                </a:lnTo>
                <a:lnTo>
                  <a:pt x="6398491" y="6388100"/>
                </a:lnTo>
                <a:lnTo>
                  <a:pt x="6321769" y="6438900"/>
                </a:lnTo>
                <a:lnTo>
                  <a:pt x="6243319" y="6489700"/>
                </a:lnTo>
                <a:lnTo>
                  <a:pt x="6203466" y="6502400"/>
                </a:lnTo>
                <a:lnTo>
                  <a:pt x="6122539" y="6553200"/>
                </a:lnTo>
                <a:lnTo>
                  <a:pt x="6081482" y="6565900"/>
                </a:lnTo>
                <a:lnTo>
                  <a:pt x="6040038" y="6591300"/>
                </a:lnTo>
                <a:lnTo>
                  <a:pt x="5998216" y="6604000"/>
                </a:lnTo>
                <a:lnTo>
                  <a:pt x="5956023" y="6629400"/>
                </a:lnTo>
                <a:lnTo>
                  <a:pt x="5739766" y="6692900"/>
                </a:lnTo>
                <a:lnTo>
                  <a:pt x="5695510" y="6718300"/>
                </a:lnTo>
                <a:lnTo>
                  <a:pt x="5650936" y="6718300"/>
                </a:lnTo>
                <a:lnTo>
                  <a:pt x="5469622" y="6769100"/>
                </a:lnTo>
                <a:lnTo>
                  <a:pt x="5423577" y="6769100"/>
                </a:lnTo>
                <a:lnTo>
                  <a:pt x="5377260" y="6781800"/>
                </a:lnTo>
                <a:lnTo>
                  <a:pt x="5330680" y="6781800"/>
                </a:lnTo>
                <a:lnTo>
                  <a:pt x="5283845" y="6794500"/>
                </a:lnTo>
                <a:lnTo>
                  <a:pt x="5236760" y="6794500"/>
                </a:lnTo>
                <a:lnTo>
                  <a:pt x="5189435" y="6807200"/>
                </a:lnTo>
                <a:lnTo>
                  <a:pt x="9304082" y="6807200"/>
                </a:lnTo>
                <a:lnTo>
                  <a:pt x="9278975" y="6781800"/>
                </a:lnTo>
                <a:lnTo>
                  <a:pt x="9303589" y="6743700"/>
                </a:lnTo>
                <a:lnTo>
                  <a:pt x="9327819" y="6705600"/>
                </a:lnTo>
                <a:lnTo>
                  <a:pt x="9351661" y="6654800"/>
                </a:lnTo>
                <a:lnTo>
                  <a:pt x="9375113" y="6616700"/>
                </a:lnTo>
                <a:lnTo>
                  <a:pt x="9398173" y="6578600"/>
                </a:lnTo>
                <a:lnTo>
                  <a:pt x="9420838" y="6527800"/>
                </a:lnTo>
                <a:lnTo>
                  <a:pt x="9443105" y="6489700"/>
                </a:lnTo>
                <a:lnTo>
                  <a:pt x="9464973" y="6438900"/>
                </a:lnTo>
                <a:lnTo>
                  <a:pt x="9486438" y="6400800"/>
                </a:lnTo>
                <a:lnTo>
                  <a:pt x="9507499" y="6362700"/>
                </a:lnTo>
                <a:lnTo>
                  <a:pt x="9528152" y="6311900"/>
                </a:lnTo>
                <a:lnTo>
                  <a:pt x="9548395" y="6273800"/>
                </a:lnTo>
                <a:lnTo>
                  <a:pt x="9568226" y="6223000"/>
                </a:lnTo>
                <a:lnTo>
                  <a:pt x="9587642" y="6184900"/>
                </a:lnTo>
                <a:lnTo>
                  <a:pt x="9606641" y="6134100"/>
                </a:lnTo>
                <a:lnTo>
                  <a:pt x="9625220" y="6083300"/>
                </a:lnTo>
                <a:lnTo>
                  <a:pt x="9643377" y="6045200"/>
                </a:lnTo>
                <a:lnTo>
                  <a:pt x="9661109" y="5994400"/>
                </a:lnTo>
                <a:lnTo>
                  <a:pt x="9678413" y="5956300"/>
                </a:lnTo>
                <a:lnTo>
                  <a:pt x="9695288" y="5905500"/>
                </a:lnTo>
                <a:lnTo>
                  <a:pt x="9711730" y="5854700"/>
                </a:lnTo>
                <a:lnTo>
                  <a:pt x="9727738" y="5816600"/>
                </a:lnTo>
                <a:lnTo>
                  <a:pt x="9743308" y="5765800"/>
                </a:lnTo>
                <a:lnTo>
                  <a:pt x="9758439" y="5715000"/>
                </a:lnTo>
                <a:lnTo>
                  <a:pt x="9773127" y="5676900"/>
                </a:lnTo>
                <a:lnTo>
                  <a:pt x="9787371" y="5626100"/>
                </a:lnTo>
                <a:lnTo>
                  <a:pt x="9801167" y="5575300"/>
                </a:lnTo>
                <a:lnTo>
                  <a:pt x="9814514" y="5524500"/>
                </a:lnTo>
                <a:lnTo>
                  <a:pt x="9827408" y="5486400"/>
                </a:lnTo>
                <a:lnTo>
                  <a:pt x="9839847" y="5435600"/>
                </a:lnTo>
                <a:lnTo>
                  <a:pt x="9851830" y="5384800"/>
                </a:lnTo>
                <a:lnTo>
                  <a:pt x="9863352" y="5334000"/>
                </a:lnTo>
                <a:lnTo>
                  <a:pt x="9874412" y="5283200"/>
                </a:lnTo>
                <a:lnTo>
                  <a:pt x="9885008" y="5245100"/>
                </a:lnTo>
                <a:lnTo>
                  <a:pt x="9895136" y="5194300"/>
                </a:lnTo>
                <a:lnTo>
                  <a:pt x="9904795" y="5143500"/>
                </a:lnTo>
                <a:lnTo>
                  <a:pt x="9913981" y="5092700"/>
                </a:lnTo>
                <a:lnTo>
                  <a:pt x="9922692" y="5041900"/>
                </a:lnTo>
                <a:lnTo>
                  <a:pt x="9930927" y="4991100"/>
                </a:lnTo>
                <a:lnTo>
                  <a:pt x="9938681" y="4940300"/>
                </a:lnTo>
                <a:lnTo>
                  <a:pt x="9945954" y="4889500"/>
                </a:lnTo>
                <a:lnTo>
                  <a:pt x="9952741" y="4838700"/>
                </a:lnTo>
                <a:lnTo>
                  <a:pt x="9959042" y="4787900"/>
                </a:lnTo>
                <a:lnTo>
                  <a:pt x="9964853" y="4737100"/>
                </a:lnTo>
                <a:lnTo>
                  <a:pt x="9970171" y="4686300"/>
                </a:lnTo>
                <a:lnTo>
                  <a:pt x="9974995" y="4635500"/>
                </a:lnTo>
                <a:lnTo>
                  <a:pt x="9979322" y="4584700"/>
                </a:lnTo>
                <a:lnTo>
                  <a:pt x="9983149" y="4533900"/>
                </a:lnTo>
                <a:lnTo>
                  <a:pt x="9986474" y="4483100"/>
                </a:lnTo>
                <a:lnTo>
                  <a:pt x="9989294" y="4432300"/>
                </a:lnTo>
                <a:lnTo>
                  <a:pt x="9991607" y="4381500"/>
                </a:lnTo>
                <a:lnTo>
                  <a:pt x="9993411" y="4330700"/>
                </a:lnTo>
                <a:lnTo>
                  <a:pt x="9994702" y="4279900"/>
                </a:lnTo>
                <a:lnTo>
                  <a:pt x="9995478" y="4229100"/>
                </a:lnTo>
                <a:lnTo>
                  <a:pt x="9995738" y="4178300"/>
                </a:lnTo>
                <a:lnTo>
                  <a:pt x="9995511" y="4127500"/>
                </a:lnTo>
                <a:lnTo>
                  <a:pt x="9994831" y="4076700"/>
                </a:lnTo>
                <a:lnTo>
                  <a:pt x="9993701" y="4025900"/>
                </a:lnTo>
                <a:lnTo>
                  <a:pt x="9992122" y="3987800"/>
                </a:lnTo>
                <a:lnTo>
                  <a:pt x="9990096" y="3937000"/>
                </a:lnTo>
                <a:lnTo>
                  <a:pt x="9987626" y="3886200"/>
                </a:lnTo>
                <a:lnTo>
                  <a:pt x="9984714" y="3835400"/>
                </a:lnTo>
                <a:lnTo>
                  <a:pt x="9981361" y="3797300"/>
                </a:lnTo>
                <a:lnTo>
                  <a:pt x="9977569" y="3746500"/>
                </a:lnTo>
                <a:lnTo>
                  <a:pt x="9973342" y="3695700"/>
                </a:lnTo>
                <a:lnTo>
                  <a:pt x="9968680" y="3644900"/>
                </a:lnTo>
                <a:lnTo>
                  <a:pt x="9963585" y="3606800"/>
                </a:lnTo>
                <a:lnTo>
                  <a:pt x="9958061" y="3556000"/>
                </a:lnTo>
                <a:lnTo>
                  <a:pt x="9952108" y="3505200"/>
                </a:lnTo>
                <a:lnTo>
                  <a:pt x="9945729" y="3454400"/>
                </a:lnTo>
                <a:lnTo>
                  <a:pt x="9938926" y="3416300"/>
                </a:lnTo>
                <a:lnTo>
                  <a:pt x="9931700" y="3365500"/>
                </a:lnTo>
                <a:lnTo>
                  <a:pt x="9924055" y="3314700"/>
                </a:lnTo>
                <a:lnTo>
                  <a:pt x="9915992" y="3276600"/>
                </a:lnTo>
                <a:lnTo>
                  <a:pt x="9907512" y="3225800"/>
                </a:lnTo>
                <a:lnTo>
                  <a:pt x="9898619" y="3187700"/>
                </a:lnTo>
                <a:lnTo>
                  <a:pt x="9889314" y="3136900"/>
                </a:lnTo>
                <a:lnTo>
                  <a:pt x="9879599" y="3086100"/>
                </a:lnTo>
                <a:lnTo>
                  <a:pt x="9869476" y="3048000"/>
                </a:lnTo>
                <a:lnTo>
                  <a:pt x="9858947" y="2997200"/>
                </a:lnTo>
                <a:lnTo>
                  <a:pt x="9848015" y="2959100"/>
                </a:lnTo>
                <a:lnTo>
                  <a:pt x="9836680" y="2908300"/>
                </a:lnTo>
                <a:lnTo>
                  <a:pt x="9824946" y="2870200"/>
                </a:lnTo>
                <a:lnTo>
                  <a:pt x="9812815" y="2819400"/>
                </a:lnTo>
                <a:lnTo>
                  <a:pt x="9800288" y="2768600"/>
                </a:lnTo>
                <a:lnTo>
                  <a:pt x="9787367" y="2730500"/>
                </a:lnTo>
                <a:lnTo>
                  <a:pt x="9774055" y="2679700"/>
                </a:lnTo>
                <a:lnTo>
                  <a:pt x="9760353" y="2641600"/>
                </a:lnTo>
                <a:lnTo>
                  <a:pt x="9746263" y="2603500"/>
                </a:lnTo>
                <a:lnTo>
                  <a:pt x="9731789" y="2552700"/>
                </a:lnTo>
                <a:lnTo>
                  <a:pt x="9716931" y="2514600"/>
                </a:lnTo>
                <a:lnTo>
                  <a:pt x="9701691" y="2463800"/>
                </a:lnTo>
                <a:lnTo>
                  <a:pt x="9686072" y="2425700"/>
                </a:lnTo>
                <a:lnTo>
                  <a:pt x="9670076" y="2374900"/>
                </a:lnTo>
                <a:lnTo>
                  <a:pt x="9653705" y="2336800"/>
                </a:lnTo>
                <a:lnTo>
                  <a:pt x="9636961" y="2298700"/>
                </a:lnTo>
                <a:lnTo>
                  <a:pt x="9619845" y="2247900"/>
                </a:lnTo>
                <a:lnTo>
                  <a:pt x="9602360" y="2209800"/>
                </a:lnTo>
                <a:lnTo>
                  <a:pt x="9584509" y="2171700"/>
                </a:lnTo>
                <a:lnTo>
                  <a:pt x="9566292" y="2120900"/>
                </a:lnTo>
                <a:lnTo>
                  <a:pt x="9547712" y="2082800"/>
                </a:lnTo>
                <a:lnTo>
                  <a:pt x="9528771" y="2044700"/>
                </a:lnTo>
                <a:lnTo>
                  <a:pt x="9509471" y="2006600"/>
                </a:lnTo>
                <a:lnTo>
                  <a:pt x="9489814" y="1955800"/>
                </a:lnTo>
                <a:lnTo>
                  <a:pt x="9469803" y="1917700"/>
                </a:lnTo>
                <a:lnTo>
                  <a:pt x="9449439" y="1879600"/>
                </a:lnTo>
                <a:lnTo>
                  <a:pt x="9428723" y="1841500"/>
                </a:lnTo>
                <a:lnTo>
                  <a:pt x="9407660" y="1803400"/>
                </a:lnTo>
                <a:lnTo>
                  <a:pt x="9386249" y="1752600"/>
                </a:lnTo>
                <a:lnTo>
                  <a:pt x="9364494" y="1714500"/>
                </a:lnTo>
                <a:lnTo>
                  <a:pt x="9342396" y="1676400"/>
                </a:lnTo>
                <a:lnTo>
                  <a:pt x="9319957" y="1638300"/>
                </a:lnTo>
                <a:lnTo>
                  <a:pt x="9297180" y="1600200"/>
                </a:lnTo>
                <a:lnTo>
                  <a:pt x="9274067" y="1562100"/>
                </a:lnTo>
                <a:lnTo>
                  <a:pt x="9266251" y="1549400"/>
                </a:lnTo>
                <a:close/>
              </a:path>
            </a:pathLst>
          </a:custGeom>
          <a:solidFill>
            <a:srgbClr val="2C6CF6">
              <a:alpha val="11997"/>
            </a:srgbClr>
          </a:solid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a:ln>
            <a:noFill/>
          </a:ln>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a:ln>
            <a:noFill/>
          </a:ln>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grpSp>
        <p:nvGrpSpPr>
          <p:cNvPr id="9" name="Group 8">
            <a:extLst>
              <a:ext uri="{FF2B5EF4-FFF2-40B4-BE49-F238E27FC236}">
                <a16:creationId xmlns:a16="http://schemas.microsoft.com/office/drawing/2014/main" id="{16772E64-848D-E11A-25E5-C0C9EF0FD4A4}"/>
              </a:ext>
            </a:extLst>
          </p:cNvPr>
          <p:cNvGrpSpPr/>
          <p:nvPr userDrawn="1"/>
        </p:nvGrpSpPr>
        <p:grpSpPr>
          <a:xfrm>
            <a:off x="2669837" y="1522425"/>
            <a:ext cx="6852326" cy="2755944"/>
            <a:chOff x="288558" y="1942832"/>
            <a:chExt cx="6852326" cy="2755944"/>
          </a:xfrm>
        </p:grpSpPr>
        <p:sp>
          <p:nvSpPr>
            <p:cNvPr id="5" name="TextBox 4">
              <a:extLst>
                <a:ext uri="{FF2B5EF4-FFF2-40B4-BE49-F238E27FC236}">
                  <a16:creationId xmlns:a16="http://schemas.microsoft.com/office/drawing/2014/main" id="{9E788ED0-C34D-9A83-6510-E8B6FB8024CD}"/>
                </a:ext>
              </a:extLst>
            </p:cNvPr>
            <p:cNvSpPr txBox="1"/>
            <p:nvPr userDrawn="1"/>
          </p:nvSpPr>
          <p:spPr>
            <a:xfrm>
              <a:off x="288558" y="2118244"/>
              <a:ext cx="6852326" cy="2580532"/>
            </a:xfrm>
            <a:prstGeom prst="rect">
              <a:avLst/>
            </a:prstGeom>
            <a:noFill/>
          </p:spPr>
          <p:txBody>
            <a:bodyPr wrap="square" lIns="0" rIns="0" rtlCol="0" anchor="b">
              <a:noAutofit/>
            </a:bodyPr>
            <a:lstStyle/>
            <a:p>
              <a:pPr algn="l">
                <a:spcAft>
                  <a:spcPts val="600"/>
                </a:spcAft>
              </a:pPr>
              <a:r>
                <a:rPr lang="en-US" sz="4400" i="0">
                  <a:solidFill>
                    <a:schemeClr val="tx1">
                      <a:lumMod val="20000"/>
                      <a:lumOff val="80000"/>
                    </a:schemeClr>
                  </a:solidFill>
                  <a:latin typeface="Georgia" panose="02040502050405020303" pitchFamily="18" charset="0"/>
                </a:rPr>
                <a:t>We’re entering a new era </a:t>
              </a:r>
              <a:br>
                <a:rPr lang="en-US" sz="4400" i="0">
                  <a:solidFill>
                    <a:schemeClr val="tx1">
                      <a:lumMod val="20000"/>
                      <a:lumOff val="80000"/>
                    </a:schemeClr>
                  </a:solidFill>
                  <a:latin typeface="Georgia" panose="02040502050405020303" pitchFamily="18" charset="0"/>
                </a:rPr>
              </a:br>
              <a:r>
                <a:rPr lang="en-US" sz="4400" i="0">
                  <a:solidFill>
                    <a:schemeClr val="tx1">
                      <a:lumMod val="20000"/>
                      <a:lumOff val="80000"/>
                    </a:schemeClr>
                  </a:solidFill>
                  <a:latin typeface="Georgia" panose="02040502050405020303" pitchFamily="18" charset="0"/>
                </a:rPr>
                <a:t>of consumer understanding and growth.</a:t>
              </a:r>
            </a:p>
          </p:txBody>
        </p:sp>
        <p:sp>
          <p:nvSpPr>
            <p:cNvPr id="12" name="TextBox 11">
              <a:extLst>
                <a:ext uri="{FF2B5EF4-FFF2-40B4-BE49-F238E27FC236}">
                  <a16:creationId xmlns:a16="http://schemas.microsoft.com/office/drawing/2014/main" id="{937A824E-6B9D-B23E-7B8D-61847F61E6EC}"/>
                </a:ext>
              </a:extLst>
            </p:cNvPr>
            <p:cNvSpPr txBox="1"/>
            <p:nvPr userDrawn="1"/>
          </p:nvSpPr>
          <p:spPr>
            <a:xfrm>
              <a:off x="1581150" y="1942832"/>
              <a:ext cx="2652445" cy="809439"/>
            </a:xfrm>
            <a:prstGeom prst="rect">
              <a:avLst/>
            </a:prstGeom>
            <a:noFill/>
          </p:spPr>
          <p:txBody>
            <a:bodyPr wrap="square" lIns="0" rIns="0" rtlCol="0" anchor="b">
              <a:noAutofit/>
            </a:bodyPr>
            <a:lstStyle/>
            <a:p>
              <a:pPr algn="ctr">
                <a:spcAft>
                  <a:spcPts val="600"/>
                </a:spcAft>
              </a:pPr>
              <a:r>
                <a:rPr lang="en-US" sz="4400" b="0" i="1">
                  <a:solidFill>
                    <a:schemeClr val="accent1"/>
                  </a:solidFill>
                  <a:latin typeface="Georgia" panose="02040502050405020303" pitchFamily="18" charset="0"/>
                </a:rPr>
                <a:t>creating</a:t>
              </a:r>
            </a:p>
          </p:txBody>
        </p:sp>
        <p:sp>
          <p:nvSpPr>
            <p:cNvPr id="13" name="Rectangle 12">
              <a:extLst>
                <a:ext uri="{FF2B5EF4-FFF2-40B4-BE49-F238E27FC236}">
                  <a16:creationId xmlns:a16="http://schemas.microsoft.com/office/drawing/2014/main" id="{6524184D-A190-2364-6543-7DC2B8C40CBF}"/>
                </a:ext>
              </a:extLst>
            </p:cNvPr>
            <p:cNvSpPr/>
            <p:nvPr userDrawn="1"/>
          </p:nvSpPr>
          <p:spPr>
            <a:xfrm>
              <a:off x="1783422" y="3030111"/>
              <a:ext cx="22479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grpSp>
    </p:spTree>
    <p:extLst>
      <p:ext uri="{BB962C8B-B14F-4D97-AF65-F5344CB8AC3E}">
        <p14:creationId xmlns:p14="http://schemas.microsoft.com/office/powerpoint/2010/main" val="414108371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divider_deep_blue">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a:ln>
            <a:noFill/>
          </a:ln>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a:ln>
            <a:noFill/>
          </a:ln>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TextBox 4">
            <a:extLst>
              <a:ext uri="{FF2B5EF4-FFF2-40B4-BE49-F238E27FC236}">
                <a16:creationId xmlns:a16="http://schemas.microsoft.com/office/drawing/2014/main" id="{9E788ED0-C34D-9A83-6510-E8B6FB8024CD}"/>
              </a:ext>
            </a:extLst>
          </p:cNvPr>
          <p:cNvSpPr txBox="1"/>
          <p:nvPr userDrawn="1"/>
        </p:nvSpPr>
        <p:spPr>
          <a:xfrm>
            <a:off x="1678487" y="2875715"/>
            <a:ext cx="8835025" cy="786057"/>
          </a:xfrm>
          <a:prstGeom prst="rect">
            <a:avLst/>
          </a:prstGeom>
          <a:noFill/>
        </p:spPr>
        <p:txBody>
          <a:bodyPr wrap="square" lIns="0" rIns="0" rtlCol="0" anchor="b">
            <a:noAutofit/>
          </a:bodyPr>
          <a:lstStyle/>
          <a:p>
            <a:pPr algn="ctr">
              <a:spcAft>
                <a:spcPts val="600"/>
              </a:spcAft>
            </a:pPr>
            <a:r>
              <a:rPr lang="en-US" sz="6000" i="0">
                <a:solidFill>
                  <a:schemeClr val="tx2"/>
                </a:solidFill>
                <a:latin typeface="Georgia" panose="02040502050405020303" pitchFamily="18" charset="0"/>
              </a:rPr>
              <a:t>The Full View</a:t>
            </a:r>
            <a:r>
              <a:rPr lang="en-US" sz="6000" i="0" baseline="30000">
                <a:solidFill>
                  <a:schemeClr val="tx2"/>
                </a:solidFill>
                <a:latin typeface="Georgia" panose="02040502050405020303" pitchFamily="18" charset="0"/>
              </a:rPr>
              <a:t>™</a:t>
            </a:r>
          </a:p>
        </p:txBody>
      </p:sp>
    </p:spTree>
    <p:extLst>
      <p:ext uri="{BB962C8B-B14F-4D97-AF65-F5344CB8AC3E}">
        <p14:creationId xmlns:p14="http://schemas.microsoft.com/office/powerpoint/2010/main" val="367377174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t"/>
          <a:lstStyle>
            <a:lvl1pPr>
              <a:defRPr sz="2000"/>
            </a:lvl1pPr>
          </a:lstStyle>
          <a:p>
            <a:r>
              <a:rPr lang="en-US"/>
              <a:t>Insert your slide title in Arial bold 20pt</a:t>
            </a:r>
          </a:p>
        </p:txBody>
      </p:sp>
    </p:spTree>
    <p:extLst>
      <p:ext uri="{BB962C8B-B14F-4D97-AF65-F5344CB8AC3E}">
        <p14:creationId xmlns:p14="http://schemas.microsoft.com/office/powerpoint/2010/main" val="335105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9C478FA-FA6E-05DF-854B-5D984ACB62F4}"/>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10827543"/>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197009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34408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016413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239042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2263996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1665035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3173392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11934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49311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529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_photo_circle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circle&#10;&#10;Description automatically generated">
            <a:extLst>
              <a:ext uri="{FF2B5EF4-FFF2-40B4-BE49-F238E27FC236}">
                <a16:creationId xmlns:a16="http://schemas.microsoft.com/office/drawing/2014/main" id="{8C705F6C-3707-85DE-09B3-AF594AAC70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6303" y="0"/>
            <a:ext cx="5015697" cy="577842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85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bg1"/>
          </a:solidFill>
        </p:spPr>
        <p:txBody>
          <a:bodyPr/>
          <a:lstStyle>
            <a:lvl1pPr marL="0" indent="0" algn="ctr">
              <a:buNone/>
              <a:defRPr/>
            </a:lvl1pPr>
          </a:lstStyle>
          <a:p>
            <a:r>
              <a:rPr lang="en-US"/>
              <a:t>Click picture icon to add photo</a:t>
            </a:r>
          </a:p>
        </p:txBody>
      </p:sp>
      <p:pic>
        <p:nvPicPr>
          <p:cNvPr id="6" name="Picture 5">
            <a:extLst>
              <a:ext uri="{FF2B5EF4-FFF2-40B4-BE49-F238E27FC236}">
                <a16:creationId xmlns:a16="http://schemas.microsoft.com/office/drawing/2014/main" id="{35F6FDAE-AD6C-AA75-831D-BEFAEACADF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8" name="Title 1">
            <a:extLst>
              <a:ext uri="{FF2B5EF4-FFF2-40B4-BE49-F238E27FC236}">
                <a16:creationId xmlns:a16="http://schemas.microsoft.com/office/drawing/2014/main" id="{BF4D08B7-A365-1427-F812-9D5F6ECF5BF3}"/>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12" name="Subtitle 2">
            <a:extLst>
              <a:ext uri="{FF2B5EF4-FFF2-40B4-BE49-F238E27FC236}">
                <a16:creationId xmlns:a16="http://schemas.microsoft.com/office/drawing/2014/main" id="{11E7862F-A12C-567A-F409-68E4D1A31D3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035E2C2E-1885-1CF4-1BBA-BBD015DF714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4B9C85D-6613-2D59-9B2A-FE4896B27A1D}"/>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9" name="Text Placeholder 17">
            <a:extLst>
              <a:ext uri="{FF2B5EF4-FFF2-40B4-BE49-F238E27FC236}">
                <a16:creationId xmlns:a16="http://schemas.microsoft.com/office/drawing/2014/main" id="{721ACD91-DCF9-5C0A-BADD-DA2A150DFD8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99067408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736142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13112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495625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102023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839637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105171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816942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48633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611557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13539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_photo_circle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4C7417A5-DB4B-D001-3587-DC3B18D4E5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5501" y="0"/>
            <a:ext cx="5016500" cy="578840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7584E26-4C77-6A51-FEAD-0EB5B976A2D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17364624-911C-5C6C-A73C-DB61626F25A8}"/>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6E8A4406-46B4-FEB9-E96C-E4A12EFC75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DBFA13A0-5198-A921-B21A-083C4ACCACE9}"/>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B204880D-52B2-9D45-A6A0-B5D77E4CEF8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7F03C9AE-F80C-97A4-FDED-E9762F8EBC89}"/>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249826109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060658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522289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4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EE2DAE71-2983-34FD-663C-6E97AE5A8A9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Tree>
    <p:extLst>
      <p:ext uri="{BB962C8B-B14F-4D97-AF65-F5344CB8AC3E}">
        <p14:creationId xmlns:p14="http://schemas.microsoft.com/office/powerpoint/2010/main" val="1476274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5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011486C1-A975-5880-4C54-03DD13A9F7F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Tree>
    <p:extLst>
      <p:ext uri="{BB962C8B-B14F-4D97-AF65-F5344CB8AC3E}">
        <p14:creationId xmlns:p14="http://schemas.microsoft.com/office/powerpoint/2010/main" val="1986486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6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B3CE258B-CBCD-8DC5-1665-1A4555B76CD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a:t>Insert your slide title in Arial bold 20pt</a:t>
            </a:r>
          </a:p>
        </p:txBody>
      </p:sp>
    </p:spTree>
    <p:extLst>
      <p:ext uri="{BB962C8B-B14F-4D97-AF65-F5344CB8AC3E}">
        <p14:creationId xmlns:p14="http://schemas.microsoft.com/office/powerpoint/2010/main" val="4165940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userDrawn="1"/>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userDrawn="1"/>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3448116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8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748078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Tree>
    <p:extLst>
      <p:ext uri="{BB962C8B-B14F-4D97-AF65-F5344CB8AC3E}">
        <p14:creationId xmlns:p14="http://schemas.microsoft.com/office/powerpoint/2010/main" val="3882664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ver - Black/photo">
  <p:cSld name="Cover - Black/photo">
    <p:bg>
      <p:bgPr>
        <a:solidFill>
          <a:srgbClr val="000000"/>
        </a:solidFill>
        <a:effectLst/>
      </p:bgPr>
    </p:bg>
    <p:spTree>
      <p:nvGrpSpPr>
        <p:cNvPr id="1" name="Shape 9"/>
        <p:cNvGrpSpPr/>
        <p:nvPr/>
      </p:nvGrpSpPr>
      <p:grpSpPr>
        <a:xfrm>
          <a:off x="0" y="0"/>
          <a:ext cx="0" cy="0"/>
          <a:chOff x="0" y="0"/>
          <a:chExt cx="0" cy="0"/>
        </a:xfrm>
      </p:grpSpPr>
      <p:pic>
        <p:nvPicPr>
          <p:cNvPr id="18" name="Google Shape;10;p2">
            <a:extLst>
              <a:ext uri="{FF2B5EF4-FFF2-40B4-BE49-F238E27FC236}">
                <a16:creationId xmlns:a16="http://schemas.microsoft.com/office/drawing/2014/main" id="{C21B8098-1D73-0548-AB55-79ABB4150050}"/>
              </a:ext>
            </a:extLst>
          </p:cNvPr>
          <p:cNvPicPr preferRelativeResize="0"/>
          <p:nvPr userDrawn="1"/>
        </p:nvPicPr>
        <p:blipFill rotWithShape="1">
          <a:blip r:embed="rId2" cstate="screen">
            <a:extLst>
              <a:ext uri="{28A0092B-C50C-407E-A947-70E740481C1C}">
                <a14:useLocalDpi xmlns:a14="http://schemas.microsoft.com/office/drawing/2010/main"/>
              </a:ext>
            </a:extLst>
          </a:blip>
          <a:srcRect/>
          <a:stretch/>
        </p:blipFill>
        <p:spPr>
          <a:xfrm>
            <a:off x="2556936" y="-10200"/>
            <a:ext cx="9635065" cy="6868192"/>
          </a:xfrm>
          <a:prstGeom prst="rect">
            <a:avLst/>
          </a:prstGeom>
          <a:noFill/>
          <a:ln>
            <a:noFill/>
          </a:ln>
        </p:spPr>
      </p:pic>
      <p:sp>
        <p:nvSpPr>
          <p:cNvPr id="11" name="Google Shape;11;p2"/>
          <p:cNvSpPr/>
          <p:nvPr/>
        </p:nvSpPr>
        <p:spPr>
          <a:xfrm rot="10800000">
            <a:off x="8854800" y="0"/>
            <a:ext cx="3337200" cy="3337200"/>
          </a:xfrm>
          <a:prstGeom prst="rtTriangl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 name="Google Shape;12;p2"/>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9626600" cy="6858000"/>
          </a:xfrm>
          <a:prstGeom prst="rect">
            <a:avLst/>
          </a:prstGeom>
          <a:noFill/>
          <a:ln>
            <a:noFill/>
          </a:ln>
        </p:spPr>
      </p:pic>
      <p:sp>
        <p:nvSpPr>
          <p:cNvPr id="13" name="Google Shape;13;p2"/>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Avenir Next LT Pro" panose="020B0504020202020204" pitchFamily="34" charset="0"/>
                <a:ea typeface="Montserrat Light"/>
                <a:cs typeface="Montserrat Light"/>
                <a:sym typeface="Montserrat Light"/>
              </a:rPr>
              <a:t>© </a:t>
            </a:r>
            <a:r>
              <a:rPr lang="en-US" sz="667">
                <a:solidFill>
                  <a:srgbClr val="888888"/>
                </a:solidFill>
                <a:latin typeface="Avenir Next LT Pro" panose="020B0504020202020204" pitchFamily="34" charset="0"/>
                <a:ea typeface="Montserrat Light"/>
                <a:cs typeface="Montserrat Light"/>
                <a:sym typeface="Montserrat Light"/>
              </a:rPr>
              <a:t>2022 Nielsen Consumer LLC. All Rights Reserved</a:t>
            </a:r>
            <a:r>
              <a:rPr lang="en" sz="667">
                <a:solidFill>
                  <a:srgbClr val="888888"/>
                </a:solidFill>
                <a:latin typeface="Avenir Next LT Pro" panose="020B0504020202020204" pitchFamily="34" charset="0"/>
                <a:ea typeface="Montserrat Light"/>
                <a:cs typeface="Montserrat Light"/>
                <a:sym typeface="Montserrat Light"/>
              </a:rPr>
              <a:t>.</a:t>
            </a:r>
            <a:endParaRPr sz="667" i="0" u="none" strike="noStrike" cap="none">
              <a:solidFill>
                <a:srgbClr val="888888"/>
              </a:solidFill>
              <a:latin typeface="Avenir Next LT Pro" panose="020B0504020202020204" pitchFamily="34" charset="0"/>
              <a:ea typeface="Montserrat Light"/>
              <a:cs typeface="Montserrat Light"/>
              <a:sym typeface="Montserrat Light"/>
            </a:endParaRPr>
          </a:p>
        </p:txBody>
      </p:sp>
      <p:sp>
        <p:nvSpPr>
          <p:cNvPr id="14" name="Google Shape;14;p2"/>
          <p:cNvSpPr txBox="1">
            <a:spLocks noGrp="1"/>
          </p:cNvSpPr>
          <p:nvPr>
            <p:ph type="ctrTitle"/>
          </p:nvPr>
        </p:nvSpPr>
        <p:spPr>
          <a:xfrm>
            <a:off x="472867" y="2073500"/>
            <a:ext cx="5669200" cy="23256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endParaRPr/>
          </a:p>
        </p:txBody>
      </p:sp>
      <p:sp>
        <p:nvSpPr>
          <p:cNvPr id="15" name="Google Shape;15;p2"/>
          <p:cNvSpPr txBox="1">
            <a:spLocks noGrp="1"/>
          </p:cNvSpPr>
          <p:nvPr>
            <p:ph type="subTitle" idx="1"/>
          </p:nvPr>
        </p:nvSpPr>
        <p:spPr>
          <a:xfrm>
            <a:off x="472867" y="4346667"/>
            <a:ext cx="5669200"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endParaRPr/>
          </a:p>
        </p:txBody>
      </p:sp>
      <p:pic>
        <p:nvPicPr>
          <p:cNvPr id="16" name="Google Shape;16;p2"/>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472857" y="605219"/>
            <a:ext cx="2286000" cy="528848"/>
          </a:xfrm>
          <a:prstGeom prst="rect">
            <a:avLst/>
          </a:prstGeom>
          <a:noFill/>
          <a:ln>
            <a:noFill/>
          </a:ln>
        </p:spPr>
      </p:pic>
      <p:sp>
        <p:nvSpPr>
          <p:cNvPr id="17" name="Google Shape;17;p2"/>
          <p:cNvSpPr txBox="1">
            <a:spLocks noGrp="1"/>
          </p:cNvSpPr>
          <p:nvPr>
            <p:ph type="subTitle" idx="2"/>
          </p:nvPr>
        </p:nvSpPr>
        <p:spPr>
          <a:xfrm>
            <a:off x="472867" y="5720000"/>
            <a:ext cx="56692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Avenir Next LT Pro" panose="020B0504020202020204" pitchFamily="34" charset="0"/>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endParaRPr/>
          </a:p>
        </p:txBody>
      </p:sp>
    </p:spTree>
    <p:extLst>
      <p:ext uri="{BB962C8B-B14F-4D97-AF65-F5344CB8AC3E}">
        <p14:creationId xmlns:p14="http://schemas.microsoft.com/office/powerpoint/2010/main" val="72186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nside - White/title/body text 2">
  <p:cSld name="Inside - White/title/body text 2">
    <p:spTree>
      <p:nvGrpSpPr>
        <p:cNvPr id="1" name="Shape 83"/>
        <p:cNvGrpSpPr/>
        <p:nvPr/>
      </p:nvGrpSpPr>
      <p:grpSpPr>
        <a:xfrm>
          <a:off x="0" y="0"/>
          <a:ext cx="0" cy="0"/>
          <a:chOff x="0" y="0"/>
          <a:chExt cx="0" cy="0"/>
        </a:xfrm>
      </p:grpSpPr>
      <p:pic>
        <p:nvPicPr>
          <p:cNvPr id="85" name="Google Shape;85;p11"/>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 y="857"/>
            <a:ext cx="12191993" cy="6856283"/>
          </a:xfrm>
          <a:prstGeom prst="rect">
            <a:avLst/>
          </a:prstGeom>
          <a:noFill/>
          <a:ln>
            <a:noFill/>
          </a:ln>
        </p:spPr>
      </p:pic>
      <p:sp>
        <p:nvSpPr>
          <p:cNvPr id="84" name="Google Shape;84;p11"/>
          <p:cNvSpPr/>
          <p:nvPr/>
        </p:nvSpPr>
        <p:spPr>
          <a:xfrm rot="10800000">
            <a:off x="8777816" y="-65"/>
            <a:ext cx="3414184" cy="3414581"/>
          </a:xfrm>
          <a:prstGeom prst="rtTriangle">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1"/>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87" name="Google Shape;87;p11"/>
          <p:cNvSpPr txBox="1">
            <a:spLocks noGrp="1"/>
          </p:cNvSpPr>
          <p:nvPr>
            <p:ph type="body" idx="1"/>
          </p:nvPr>
        </p:nvSpPr>
        <p:spPr>
          <a:xfrm>
            <a:off x="472867" y="1536633"/>
            <a:ext cx="5486800" cy="4555200"/>
          </a:xfrm>
          <a:prstGeom prst="rect">
            <a:avLst/>
          </a:prstGeom>
        </p:spPr>
        <p:txBody>
          <a:bodyPr spcFirstLastPara="1" wrap="square" lIns="0" tIns="91425" rIns="0" bIns="91425" anchor="t" anchorCtr="0">
            <a:noAutofit/>
          </a:bodyPr>
          <a:lstStyle>
            <a:lvl1pPr marL="365751" lvl="0" indent="-365751" rtl="0">
              <a:spcBef>
                <a:spcPts val="0"/>
              </a:spcBef>
              <a:spcAft>
                <a:spcPts val="800"/>
              </a:spcAft>
              <a:buSzPts val="1100"/>
              <a:buChar char="■"/>
              <a:defRPr>
                <a:latin typeface="Avenir Next LT Pro" panose="020B0504020202020204" pitchFamily="34" charset="0"/>
              </a:defRPr>
            </a:lvl1pPr>
            <a:lvl2pPr marL="1219170" lvl="1" indent="-389457" rtl="0">
              <a:spcBef>
                <a:spcPts val="2133"/>
              </a:spcBef>
              <a:spcAft>
                <a:spcPts val="0"/>
              </a:spcAft>
              <a:buSzPts val="1000"/>
              <a:buChar char="⎼"/>
              <a:defRPr/>
            </a:lvl2pPr>
            <a:lvl3pPr marL="1828754" lvl="2" indent="-389457" rtl="0">
              <a:spcBef>
                <a:spcPts val="2133"/>
              </a:spcBef>
              <a:spcAft>
                <a:spcPts val="0"/>
              </a:spcAft>
              <a:buSzPts val="1000"/>
              <a:buChar char="○"/>
              <a:defRPr/>
            </a:lvl3pPr>
            <a:lvl4pPr marL="2438339" lvl="3" indent="-389457" rtl="0">
              <a:spcBef>
                <a:spcPts val="2133"/>
              </a:spcBef>
              <a:spcAft>
                <a:spcPts val="0"/>
              </a:spcAft>
              <a:buSzPts val="1000"/>
              <a:buChar char="■"/>
              <a:defRPr/>
            </a:lvl4pPr>
            <a:lvl5pPr marL="3047924" lvl="4" indent="-389457" rtl="0">
              <a:spcBef>
                <a:spcPts val="2133"/>
              </a:spcBef>
              <a:spcAft>
                <a:spcPts val="0"/>
              </a:spcAft>
              <a:buSzPts val="1000"/>
              <a:buChar char="⎼"/>
              <a:defRPr/>
            </a:lvl5pPr>
            <a:lvl6pPr marL="3657509" lvl="5" indent="-389457" rtl="0">
              <a:spcBef>
                <a:spcPts val="2133"/>
              </a:spcBef>
              <a:spcAft>
                <a:spcPts val="0"/>
              </a:spcAft>
              <a:buSzPts val="1000"/>
              <a:buChar char="○"/>
              <a:defRPr/>
            </a:lvl6pPr>
            <a:lvl7pPr marL="4267093" lvl="6" indent="-389457" rtl="0">
              <a:spcBef>
                <a:spcPts val="2133"/>
              </a:spcBef>
              <a:spcAft>
                <a:spcPts val="0"/>
              </a:spcAft>
              <a:buSzPts val="1000"/>
              <a:buChar char="■"/>
              <a:defRPr/>
            </a:lvl7pPr>
            <a:lvl8pPr marL="4876678" lvl="7" indent="-389457" rtl="0">
              <a:spcBef>
                <a:spcPts val="2133"/>
              </a:spcBef>
              <a:spcAft>
                <a:spcPts val="0"/>
              </a:spcAft>
              <a:buSzPts val="1000"/>
              <a:buChar char="⎼"/>
              <a:defRPr/>
            </a:lvl8pPr>
            <a:lvl9pPr marL="5486263" lvl="8" indent="-389457" rtl="0">
              <a:spcBef>
                <a:spcPts val="2133"/>
              </a:spcBef>
              <a:spcAft>
                <a:spcPts val="2133"/>
              </a:spcAft>
              <a:buSzPts val="1000"/>
              <a:buChar char="○"/>
              <a:defRPr/>
            </a:lvl9pPr>
          </a:lstStyle>
          <a:p>
            <a:endParaRPr/>
          </a:p>
        </p:txBody>
      </p:sp>
      <p:sp>
        <p:nvSpPr>
          <p:cNvPr id="88" name="Google Shape;88;p11"/>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Avenir Next LT Pro" panose="020B0504020202020204" pitchFamily="34" charset="0"/>
                <a:ea typeface="Montserrat Light"/>
                <a:cs typeface="Montserrat Light"/>
                <a:sym typeface="Montserrat Light"/>
              </a:rPr>
              <a:t>© </a:t>
            </a:r>
            <a:r>
              <a:rPr lang="en-US" sz="667">
                <a:solidFill>
                  <a:srgbClr val="888888"/>
                </a:solidFill>
                <a:latin typeface="Avenir Next LT Pro" panose="020B0504020202020204" pitchFamily="34" charset="0"/>
                <a:ea typeface="Montserrat Light"/>
                <a:cs typeface="Montserrat Light"/>
                <a:sym typeface="Montserrat Light"/>
              </a:rPr>
              <a:t>2022 Nielsen Consumer LLC. All Rights Reserved</a:t>
            </a:r>
            <a:r>
              <a:rPr lang="en" sz="667">
                <a:solidFill>
                  <a:srgbClr val="888888"/>
                </a:solidFill>
                <a:latin typeface="Avenir Next LT Pro" panose="020B0504020202020204" pitchFamily="34" charset="0"/>
                <a:ea typeface="Montserrat Light"/>
                <a:cs typeface="Montserrat Light"/>
                <a:sym typeface="Montserrat Light"/>
              </a:rPr>
              <a:t>.</a:t>
            </a:r>
            <a:endParaRPr sz="667" i="0" u="none" strike="noStrike" cap="none">
              <a:solidFill>
                <a:srgbClr val="888888"/>
              </a:solidFill>
              <a:latin typeface="Avenir Next LT Pro" panose="020B0504020202020204" pitchFamily="34" charset="0"/>
              <a:ea typeface="Montserrat Light"/>
              <a:cs typeface="Montserrat Light"/>
              <a:sym typeface="Montserrat Light"/>
            </a:endParaRPr>
          </a:p>
        </p:txBody>
      </p:sp>
      <p:sp>
        <p:nvSpPr>
          <p:cNvPr id="89" name="Google Shape;89;p11"/>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a:p>
        </p:txBody>
      </p:sp>
      <p:sp>
        <p:nvSpPr>
          <p:cNvPr id="90" name="Google Shape;90;p11"/>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algn="r" rtl="0">
              <a:buNone/>
              <a:defRPr sz="1333">
                <a:latin typeface="Avenir Next LT Pro" panose="020B0504020202020204" pitchFamily="34" charset="0"/>
                <a:ea typeface="Avenir Next LT Pro" panose="020B0504020202020204" pitchFamily="34" charset="0"/>
                <a:cs typeface="Avenir Next LT Pro" panose="020B0504020202020204" pitchFamily="34" charset="0"/>
                <a:sym typeface="Montserrat Light"/>
              </a:defRPr>
            </a:lvl1pPr>
            <a:lvl2pPr lvl="1" algn="r" rtl="0">
              <a:buNone/>
              <a:defRPr sz="1333">
                <a:latin typeface="Montserrat Light"/>
                <a:ea typeface="Montserrat Light"/>
                <a:cs typeface="Montserrat Light"/>
                <a:sym typeface="Montserrat Light"/>
              </a:defRPr>
            </a:lvl2pPr>
            <a:lvl3pPr lvl="2" algn="r" rtl="0">
              <a:buNone/>
              <a:defRPr sz="1333">
                <a:latin typeface="Montserrat Light"/>
                <a:ea typeface="Montserrat Light"/>
                <a:cs typeface="Montserrat Light"/>
                <a:sym typeface="Montserrat Light"/>
              </a:defRPr>
            </a:lvl3pPr>
            <a:lvl4pPr lvl="3" algn="r" rtl="0">
              <a:buNone/>
              <a:defRPr sz="1333">
                <a:latin typeface="Montserrat Light"/>
                <a:ea typeface="Montserrat Light"/>
                <a:cs typeface="Montserrat Light"/>
                <a:sym typeface="Montserrat Light"/>
              </a:defRPr>
            </a:lvl4pPr>
            <a:lvl5pPr lvl="4" algn="r" rtl="0">
              <a:buNone/>
              <a:defRPr sz="1333">
                <a:latin typeface="Montserrat Light"/>
                <a:ea typeface="Montserrat Light"/>
                <a:cs typeface="Montserrat Light"/>
                <a:sym typeface="Montserrat Light"/>
              </a:defRPr>
            </a:lvl5pPr>
            <a:lvl6pPr lvl="5" algn="r" rtl="0">
              <a:buNone/>
              <a:defRPr sz="1333">
                <a:latin typeface="Montserrat Light"/>
                <a:ea typeface="Montserrat Light"/>
                <a:cs typeface="Montserrat Light"/>
                <a:sym typeface="Montserrat Light"/>
              </a:defRPr>
            </a:lvl6pPr>
            <a:lvl7pPr lvl="6" algn="r" rtl="0">
              <a:buNone/>
              <a:defRPr sz="1333">
                <a:latin typeface="Montserrat Light"/>
                <a:ea typeface="Montserrat Light"/>
                <a:cs typeface="Montserrat Light"/>
                <a:sym typeface="Montserrat Light"/>
              </a:defRPr>
            </a:lvl7pPr>
            <a:lvl8pPr lvl="7" algn="r" rtl="0">
              <a:buNone/>
              <a:defRPr sz="1333">
                <a:latin typeface="Montserrat Light"/>
                <a:ea typeface="Montserrat Light"/>
                <a:cs typeface="Montserrat Light"/>
                <a:sym typeface="Montserrat Light"/>
              </a:defRPr>
            </a:lvl8pPr>
            <a:lvl9pPr lvl="8" algn="r" rtl="0">
              <a:buNone/>
              <a:defRPr sz="1333">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91" name="Google Shape;91;p11"/>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a:p>
        </p:txBody>
      </p:sp>
      <p:pic>
        <p:nvPicPr>
          <p:cNvPr id="92" name="Google Shape;92;p11"/>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31834"/>
            <a:ext cx="472867" cy="474593"/>
          </a:xfrm>
          <a:prstGeom prst="rect">
            <a:avLst/>
          </a:prstGeom>
          <a:noFill/>
          <a:ln>
            <a:noFill/>
          </a:ln>
        </p:spPr>
      </p:pic>
    </p:spTree>
    <p:extLst>
      <p:ext uri="{BB962C8B-B14F-4D97-AF65-F5344CB8AC3E}">
        <p14:creationId xmlns:p14="http://schemas.microsoft.com/office/powerpoint/2010/main" val="235185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36608562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nside - White/title/body text" userDrawn="1">
  <p:cSld name="1_Inside - White/title/body text">
    <p:spTree>
      <p:nvGrpSpPr>
        <p:cNvPr id="1" name="Shape 93"/>
        <p:cNvGrpSpPr/>
        <p:nvPr/>
      </p:nvGrpSpPr>
      <p:grpSpPr>
        <a:xfrm>
          <a:off x="0" y="0"/>
          <a:ext cx="0" cy="0"/>
          <a:chOff x="0" y="0"/>
          <a:chExt cx="0" cy="0"/>
        </a:xfrm>
      </p:grpSpPr>
      <p:pic>
        <p:nvPicPr>
          <p:cNvPr id="94" name="Google Shape;94;p10"/>
          <p:cNvPicPr preferRelativeResize="0"/>
          <p:nvPr userDrawn="1"/>
        </p:nvPicPr>
        <p:blipFill>
          <a:blip r:embed="rId2">
            <a:alphaModFix/>
          </a:blip>
          <a:stretch>
            <a:fillRect/>
          </a:stretch>
        </p:blipFill>
        <p:spPr>
          <a:xfrm>
            <a:off x="1" y="857"/>
            <a:ext cx="12191993" cy="6856283"/>
          </a:xfrm>
          <a:prstGeom prst="rect">
            <a:avLst/>
          </a:prstGeom>
          <a:noFill/>
          <a:ln>
            <a:noFill/>
          </a:ln>
        </p:spPr>
      </p:pic>
      <p:sp>
        <p:nvSpPr>
          <p:cNvPr id="95" name="Google Shape;95;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Aktiv Grotesk" panose="020B0504020202020204" pitchFamily="34" charset="0"/>
                <a:ea typeface="Aktiv Grotesk" panose="020B0504020202020204" pitchFamily="34" charset="0"/>
                <a:cs typeface="Aktiv Grotesk"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96" name="Google Shape;96;p10"/>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SzPts val="1300"/>
              <a:buChar char="■"/>
              <a:defRPr>
                <a:latin typeface="Aktiv Grotesk" panose="020B0504020202020204" pitchFamily="34" charset="0"/>
                <a:ea typeface="Aktiv Grotesk" panose="020B0504020202020204" pitchFamily="34" charset="0"/>
                <a:cs typeface="Aktiv Grotesk" panose="020B0504020202020204" pitchFamily="34" charset="0"/>
              </a:defRPr>
            </a:lvl1pPr>
            <a:lvl2pPr marL="1219170" lvl="1" indent="-406390" rtl="0">
              <a:spcBef>
                <a:spcPts val="2133"/>
              </a:spcBef>
              <a:spcAft>
                <a:spcPts val="0"/>
              </a:spcAft>
              <a:buSzPts val="1200"/>
              <a:buChar char="⎼"/>
              <a:defRPr/>
            </a:lvl2pPr>
            <a:lvl3pPr marL="1828754" lvl="2" indent="-389457" rtl="0">
              <a:spcBef>
                <a:spcPts val="2133"/>
              </a:spcBef>
              <a:spcAft>
                <a:spcPts val="0"/>
              </a:spcAft>
              <a:buSzPts val="1000"/>
              <a:buChar char="○"/>
              <a:defRPr/>
            </a:lvl3pPr>
            <a:lvl4pPr marL="2438339" lvl="3" indent="-389457" rtl="0">
              <a:spcBef>
                <a:spcPts val="2133"/>
              </a:spcBef>
              <a:spcAft>
                <a:spcPts val="0"/>
              </a:spcAft>
              <a:buSzPts val="1000"/>
              <a:buChar char="■"/>
              <a:defRPr/>
            </a:lvl4pPr>
            <a:lvl5pPr marL="3047924" lvl="4" indent="-389457" rtl="0">
              <a:spcBef>
                <a:spcPts val="2133"/>
              </a:spcBef>
              <a:spcAft>
                <a:spcPts val="0"/>
              </a:spcAft>
              <a:buSzPts val="1000"/>
              <a:buChar char="⎼"/>
              <a:defRPr/>
            </a:lvl5pPr>
            <a:lvl6pPr marL="3657509" lvl="5" indent="-389457" rtl="0">
              <a:spcBef>
                <a:spcPts val="2133"/>
              </a:spcBef>
              <a:spcAft>
                <a:spcPts val="0"/>
              </a:spcAft>
              <a:buSzPts val="1000"/>
              <a:buChar char="○"/>
              <a:defRPr/>
            </a:lvl6pPr>
            <a:lvl7pPr marL="4267093" lvl="6" indent="-389457" rtl="0">
              <a:spcBef>
                <a:spcPts val="2133"/>
              </a:spcBef>
              <a:spcAft>
                <a:spcPts val="0"/>
              </a:spcAft>
              <a:buSzPts val="1000"/>
              <a:buChar char="■"/>
              <a:defRPr/>
            </a:lvl7pPr>
            <a:lvl8pPr marL="4876678" lvl="7" indent="-389457" rtl="0">
              <a:spcBef>
                <a:spcPts val="2133"/>
              </a:spcBef>
              <a:spcAft>
                <a:spcPts val="0"/>
              </a:spcAft>
              <a:buSzPts val="1000"/>
              <a:buChar char="⎼"/>
              <a:defRPr/>
            </a:lvl8pPr>
            <a:lvl9pPr marL="5486263" lvl="8" indent="-389457" rtl="0">
              <a:spcBef>
                <a:spcPts val="2133"/>
              </a:spcBef>
              <a:spcAft>
                <a:spcPts val="2133"/>
              </a:spcAft>
              <a:buSzPts val="1000"/>
              <a:buChar char="○"/>
              <a:defRPr/>
            </a:lvl9pPr>
          </a:lstStyle>
          <a:p>
            <a:endParaRPr/>
          </a:p>
        </p:txBody>
      </p:sp>
      <p:sp>
        <p:nvSpPr>
          <p:cNvPr id="97" name="Google Shape;97;p10"/>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Aktiv Grotesk" panose="020B0504020202020204" pitchFamily="34" charset="0"/>
                <a:ea typeface="Aktiv Grotesk" panose="020B0504020202020204" pitchFamily="34" charset="0"/>
                <a:cs typeface="Aktiv Grotesk" panose="020B0504020202020204" pitchFamily="34" charset="0"/>
                <a:sym typeface="Montserrat Light"/>
              </a:rPr>
              <a:t>© </a:t>
            </a:r>
            <a:r>
              <a:rPr lang="en-US" sz="667">
                <a:solidFill>
                  <a:srgbClr val="888888"/>
                </a:solidFill>
                <a:latin typeface="Aktiv Grotesk" panose="020B0504020202020204" pitchFamily="34" charset="0"/>
                <a:ea typeface="Aktiv Grotesk" panose="020B0504020202020204" pitchFamily="34" charset="0"/>
                <a:cs typeface="Aktiv Grotesk" panose="020B0504020202020204" pitchFamily="34" charset="0"/>
                <a:sym typeface="Montserrat Light"/>
              </a:rPr>
              <a:t>2022 Nielsen Consumer LLC. All Rights Reserved</a:t>
            </a:r>
            <a:r>
              <a:rPr lang="en" sz="667">
                <a:solidFill>
                  <a:srgbClr val="888888"/>
                </a:solidFill>
                <a:latin typeface="Aktiv Grotesk" panose="020B0504020202020204" pitchFamily="34" charset="0"/>
                <a:ea typeface="Aktiv Grotesk" panose="020B0504020202020204" pitchFamily="34" charset="0"/>
                <a:cs typeface="Aktiv Grotesk" panose="020B0504020202020204" pitchFamily="34" charset="0"/>
                <a:sym typeface="Montserrat Light"/>
              </a:rPr>
              <a:t>.</a:t>
            </a:r>
            <a:endParaRPr sz="667" i="0" u="none" strike="noStrike" cap="none">
              <a:solidFill>
                <a:srgbClr val="888888"/>
              </a:solidFill>
              <a:latin typeface="Aktiv Grotesk" panose="020B0504020202020204" pitchFamily="34" charset="0"/>
              <a:ea typeface="Aktiv Grotesk" panose="020B0504020202020204" pitchFamily="34" charset="0"/>
              <a:cs typeface="Aktiv Grotesk" panose="020B0504020202020204" pitchFamily="34" charset="0"/>
              <a:sym typeface="Montserrat Light"/>
            </a:endParaRPr>
          </a:p>
        </p:txBody>
      </p:sp>
      <p:sp>
        <p:nvSpPr>
          <p:cNvPr id="98" name="Google Shape;98;p10"/>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Aktiv Grotesk" panose="020B0504020202020204" pitchFamily="34" charset="0"/>
                <a:ea typeface="Aktiv Grotesk" panose="020B0504020202020204" pitchFamily="34" charset="0"/>
                <a:cs typeface="Aktiv Grotesk" panose="020B0504020202020204" pitchFamily="34"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a:p>
        </p:txBody>
      </p:sp>
      <p:sp>
        <p:nvSpPr>
          <p:cNvPr id="100" name="Google Shape;100;p10"/>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ktiv Grotesk" panose="020B0504020202020204" pitchFamily="34" charset="0"/>
                <a:ea typeface="Aktiv Grotesk" panose="020B0504020202020204" pitchFamily="34" charset="0"/>
                <a:cs typeface="Aktiv Grotesk"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a:p>
        </p:txBody>
      </p:sp>
      <p:pic>
        <p:nvPicPr>
          <p:cNvPr id="101" name="Google Shape;101;p10"/>
          <p:cNvPicPr preferRelativeResize="0"/>
          <p:nvPr userDrawn="1"/>
        </p:nvPicPr>
        <p:blipFill>
          <a:blip r:embed="rId3">
            <a:alphaModFix/>
          </a:blip>
          <a:stretch>
            <a:fillRect/>
          </a:stretch>
        </p:blipFill>
        <p:spPr>
          <a:xfrm>
            <a:off x="0" y="-31834"/>
            <a:ext cx="472867" cy="474593"/>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latin typeface="Aktiv Grotesk" panose="020B0504020202020204" pitchFamily="34" charset="0"/>
                <a:ea typeface="Aktiv Grotesk" panose="020B0504020202020204" pitchFamily="34" charset="0"/>
                <a:cs typeface="Aktiv Grotesk" panose="020B0504020202020204" pitchFamily="34" charset="0"/>
              </a:rPr>
              <a:pPr/>
              <a:t>‹#›</a:t>
            </a:fld>
            <a:endParaRPr lang="en-PH" sz="1333">
              <a:solidFill>
                <a:schemeClr val="tx1"/>
              </a:solidFill>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2853135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ivider - White/text left">
  <p:cSld name="Divider - White/text left">
    <p:spTree>
      <p:nvGrpSpPr>
        <p:cNvPr id="1" name="Shape 195"/>
        <p:cNvGrpSpPr/>
        <p:nvPr/>
      </p:nvGrpSpPr>
      <p:grpSpPr>
        <a:xfrm>
          <a:off x="0" y="0"/>
          <a:ext cx="0" cy="0"/>
          <a:chOff x="0" y="0"/>
          <a:chExt cx="0" cy="0"/>
        </a:xfrm>
      </p:grpSpPr>
      <p:pic>
        <p:nvPicPr>
          <p:cNvPr id="196" name="Google Shape;196;p22"/>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 y="9"/>
            <a:ext cx="12189633" cy="6858001"/>
          </a:xfrm>
          <a:prstGeom prst="rect">
            <a:avLst/>
          </a:prstGeom>
          <a:noFill/>
          <a:ln>
            <a:noFill/>
          </a:ln>
        </p:spPr>
      </p:pic>
      <p:sp>
        <p:nvSpPr>
          <p:cNvPr id="197" name="Google Shape;197;p22"/>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Avenir Next LT Pro" panose="020B0504020202020204" pitchFamily="34" charset="0"/>
                <a:ea typeface="Montserrat Light"/>
                <a:cs typeface="Montserrat Light"/>
                <a:sym typeface="Montserrat Light"/>
              </a:rPr>
              <a:t>© </a:t>
            </a:r>
            <a:r>
              <a:rPr lang="en-US" sz="667">
                <a:solidFill>
                  <a:srgbClr val="888888"/>
                </a:solidFill>
                <a:latin typeface="Avenir Next LT Pro" panose="020B0504020202020204" pitchFamily="34" charset="0"/>
                <a:ea typeface="Montserrat Light"/>
                <a:cs typeface="Montserrat Light"/>
                <a:sym typeface="Montserrat Light"/>
              </a:rPr>
              <a:t>2022 Nielsen Consumer LLC. All Rights Reserved</a:t>
            </a:r>
            <a:r>
              <a:rPr lang="en" sz="667">
                <a:solidFill>
                  <a:srgbClr val="888888"/>
                </a:solidFill>
                <a:latin typeface="Avenir Next LT Pro" panose="020B0504020202020204" pitchFamily="34" charset="0"/>
                <a:ea typeface="Montserrat Light"/>
                <a:cs typeface="Montserrat Light"/>
                <a:sym typeface="Montserrat Light"/>
              </a:rPr>
              <a:t>.</a:t>
            </a:r>
            <a:endParaRPr sz="667" i="0" u="none" strike="noStrike" cap="none">
              <a:solidFill>
                <a:srgbClr val="888888"/>
              </a:solidFill>
              <a:latin typeface="Avenir Next LT Pro" panose="020B0504020202020204" pitchFamily="34" charset="0"/>
              <a:ea typeface="Montserrat Light"/>
              <a:cs typeface="Montserrat Light"/>
              <a:sym typeface="Montserrat Light"/>
            </a:endParaRPr>
          </a:p>
        </p:txBody>
      </p:sp>
      <p:sp>
        <p:nvSpPr>
          <p:cNvPr id="198" name="Google Shape;198;p22"/>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algn="r" rtl="0">
              <a:buNone/>
              <a:defRPr sz="1333">
                <a:latin typeface="Avenir Next LT Pro" panose="020B0504020202020204" pitchFamily="34" charset="0"/>
                <a:ea typeface="Avenir Next LT Pro" panose="020B0504020202020204" pitchFamily="34" charset="0"/>
                <a:cs typeface="Avenir Next LT Pro" panose="020B0504020202020204" pitchFamily="34" charset="0"/>
                <a:sym typeface="Montserrat Light"/>
              </a:defRPr>
            </a:lvl1pPr>
            <a:lvl2pPr lvl="1" algn="r" rtl="0">
              <a:buNone/>
              <a:defRPr sz="1333">
                <a:latin typeface="Montserrat Light"/>
                <a:ea typeface="Montserrat Light"/>
                <a:cs typeface="Montserrat Light"/>
                <a:sym typeface="Montserrat Light"/>
              </a:defRPr>
            </a:lvl2pPr>
            <a:lvl3pPr lvl="2" algn="r" rtl="0">
              <a:buNone/>
              <a:defRPr sz="1333">
                <a:latin typeface="Montserrat Light"/>
                <a:ea typeface="Montserrat Light"/>
                <a:cs typeface="Montserrat Light"/>
                <a:sym typeface="Montserrat Light"/>
              </a:defRPr>
            </a:lvl3pPr>
            <a:lvl4pPr lvl="3" algn="r" rtl="0">
              <a:buNone/>
              <a:defRPr sz="1333">
                <a:latin typeface="Montserrat Light"/>
                <a:ea typeface="Montserrat Light"/>
                <a:cs typeface="Montserrat Light"/>
                <a:sym typeface="Montserrat Light"/>
              </a:defRPr>
            </a:lvl4pPr>
            <a:lvl5pPr lvl="4" algn="r" rtl="0">
              <a:buNone/>
              <a:defRPr sz="1333">
                <a:latin typeface="Montserrat Light"/>
                <a:ea typeface="Montserrat Light"/>
                <a:cs typeface="Montserrat Light"/>
                <a:sym typeface="Montserrat Light"/>
              </a:defRPr>
            </a:lvl5pPr>
            <a:lvl6pPr lvl="5" algn="r" rtl="0">
              <a:buNone/>
              <a:defRPr sz="1333">
                <a:latin typeface="Montserrat Light"/>
                <a:ea typeface="Montserrat Light"/>
                <a:cs typeface="Montserrat Light"/>
                <a:sym typeface="Montserrat Light"/>
              </a:defRPr>
            </a:lvl6pPr>
            <a:lvl7pPr lvl="6" algn="r" rtl="0">
              <a:buNone/>
              <a:defRPr sz="1333">
                <a:latin typeface="Montserrat Light"/>
                <a:ea typeface="Montserrat Light"/>
                <a:cs typeface="Montserrat Light"/>
                <a:sym typeface="Montserrat Light"/>
              </a:defRPr>
            </a:lvl7pPr>
            <a:lvl8pPr lvl="7" algn="r" rtl="0">
              <a:buNone/>
              <a:defRPr sz="1333">
                <a:latin typeface="Montserrat Light"/>
                <a:ea typeface="Montserrat Light"/>
                <a:cs typeface="Montserrat Light"/>
                <a:sym typeface="Montserrat Light"/>
              </a:defRPr>
            </a:lvl8pPr>
            <a:lvl9pPr lvl="8" algn="r" rtl="0">
              <a:buNone/>
              <a:defRPr sz="1333">
                <a:latin typeface="Montserrat Light"/>
                <a:ea typeface="Montserrat Light"/>
                <a:cs typeface="Montserrat Light"/>
                <a:sym typeface="Montserrat Light"/>
              </a:defRPr>
            </a:lvl9pPr>
          </a:lstStyle>
          <a:p>
            <a:fld id="{00000000-1234-1234-1234-123412341234}" type="slidenum">
              <a:rPr lang="en" smtClean="0"/>
              <a:pPr/>
              <a:t>‹#›</a:t>
            </a:fld>
            <a:endParaRPr lang="en">
              <a:latin typeface="Avenir Next LT Pro" panose="020B0504020202020204" pitchFamily="34" charset="0"/>
            </a:endParaRPr>
          </a:p>
        </p:txBody>
      </p:sp>
      <p:pic>
        <p:nvPicPr>
          <p:cNvPr id="199" name="Google Shape;199;p22"/>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31834"/>
            <a:ext cx="472867" cy="474593"/>
          </a:xfrm>
          <a:prstGeom prst="rect">
            <a:avLst/>
          </a:prstGeom>
          <a:noFill/>
          <a:ln>
            <a:noFill/>
          </a:ln>
        </p:spPr>
      </p:pic>
      <p:sp>
        <p:nvSpPr>
          <p:cNvPr id="200" name="Google Shape;200;p22"/>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a:p>
        </p:txBody>
      </p:sp>
      <p:sp>
        <p:nvSpPr>
          <p:cNvPr id="201" name="Google Shape;201;p22"/>
          <p:cNvSpPr txBox="1">
            <a:spLocks noGrp="1"/>
          </p:cNvSpPr>
          <p:nvPr>
            <p:ph type="ctrTitle"/>
          </p:nvPr>
        </p:nvSpPr>
        <p:spPr>
          <a:xfrm>
            <a:off x="472867" y="1322067"/>
            <a:ext cx="5388800" cy="2104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4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Tree>
    <p:extLst>
      <p:ext uri="{BB962C8B-B14F-4D97-AF65-F5344CB8AC3E}">
        <p14:creationId xmlns:p14="http://schemas.microsoft.com/office/powerpoint/2010/main" val="21608531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nside - White/side photo">
  <p:cSld name="Inside - White/side photo">
    <p:bg>
      <p:bgPr>
        <a:solidFill>
          <a:srgbClr val="FFFFFF"/>
        </a:solidFill>
        <a:effectLst/>
      </p:bgPr>
    </p:bg>
    <p:spTree>
      <p:nvGrpSpPr>
        <p:cNvPr id="1" name="Shape 137"/>
        <p:cNvGrpSpPr/>
        <p:nvPr/>
      </p:nvGrpSpPr>
      <p:grpSpPr>
        <a:xfrm>
          <a:off x="0" y="0"/>
          <a:ext cx="0" cy="0"/>
          <a:chOff x="0" y="0"/>
          <a:chExt cx="0" cy="0"/>
        </a:xfrm>
      </p:grpSpPr>
      <p:sp>
        <p:nvSpPr>
          <p:cNvPr id="11" name="Google Shape;156;p19">
            <a:extLst>
              <a:ext uri="{FF2B5EF4-FFF2-40B4-BE49-F238E27FC236}">
                <a16:creationId xmlns:a16="http://schemas.microsoft.com/office/drawing/2014/main" id="{F2BE9095-9A7E-A746-843F-E78AFCD19DE6}"/>
              </a:ext>
            </a:extLst>
          </p:cNvPr>
          <p:cNvSpPr/>
          <p:nvPr/>
        </p:nvSpPr>
        <p:spPr>
          <a:xfrm>
            <a:off x="8077200" y="-1"/>
            <a:ext cx="4114800" cy="6858001"/>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400">
                <a:solidFill>
                  <a:schemeClr val="bg1"/>
                </a:solidFill>
                <a:latin typeface="Montserrat" panose="00000500000000000000" pitchFamily="2" charset="0"/>
              </a:rPr>
              <a:t>Photo placeholder</a:t>
            </a:r>
            <a:endParaRPr sz="2400">
              <a:solidFill>
                <a:schemeClr val="bg1"/>
              </a:solidFill>
              <a:latin typeface="Montserrat" panose="00000500000000000000" pitchFamily="2" charset="0"/>
            </a:endParaRPr>
          </a:p>
        </p:txBody>
      </p:sp>
      <p:sp>
        <p:nvSpPr>
          <p:cNvPr id="139" name="Google Shape;139;p17"/>
          <p:cNvSpPr/>
          <p:nvPr/>
        </p:nvSpPr>
        <p:spPr>
          <a:xfrm>
            <a:off x="1" y="67"/>
            <a:ext cx="6789737" cy="6857933"/>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Montserrat" panose="00000500000000000000" pitchFamily="2" charset="0"/>
            </a:endParaRPr>
          </a:p>
        </p:txBody>
      </p:sp>
      <p:sp>
        <p:nvSpPr>
          <p:cNvPr id="141" name="Google Shape;141;p17"/>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Montserrat" panose="00000500000000000000" pitchFamily="2" charset="0"/>
                <a:ea typeface="Montserrat Light"/>
                <a:cs typeface="Montserrat Light"/>
                <a:sym typeface="Montserrat Light"/>
              </a:rPr>
              <a:t>© </a:t>
            </a:r>
            <a:r>
              <a:rPr lang="pl-PL" sz="667">
                <a:solidFill>
                  <a:srgbClr val="888888"/>
                </a:solidFill>
                <a:latin typeface="Montserrat" panose="00000500000000000000" pitchFamily="2" charset="0"/>
                <a:ea typeface="Montserrat Light"/>
                <a:cs typeface="Montserrat Light"/>
                <a:sym typeface="Montserrat Light"/>
              </a:rPr>
              <a:t>2022 Nielsen</a:t>
            </a:r>
            <a:r>
              <a:rPr lang="en" sz="667">
                <a:solidFill>
                  <a:srgbClr val="888888"/>
                </a:solidFill>
                <a:latin typeface="Montserrat" panose="00000500000000000000" pitchFamily="2" charset="0"/>
                <a:ea typeface="Montserrat Light"/>
                <a:cs typeface="Montserrat Light"/>
                <a:sym typeface="Montserrat Light"/>
              </a:rPr>
              <a:t> Consumer LLC. All Rights Reserved.</a:t>
            </a:r>
            <a:endParaRPr sz="667" i="0" u="none" strike="noStrike" cap="none">
              <a:solidFill>
                <a:srgbClr val="888888"/>
              </a:solidFill>
              <a:latin typeface="Montserrat" panose="00000500000000000000" pitchFamily="2" charset="0"/>
              <a:ea typeface="Montserrat Light"/>
              <a:cs typeface="Montserrat Light"/>
              <a:sym typeface="Montserrat Light"/>
            </a:endParaRPr>
          </a:p>
        </p:txBody>
      </p:sp>
      <p:sp>
        <p:nvSpPr>
          <p:cNvPr id="142" name="Google Shape;142;p17"/>
          <p:cNvSpPr txBox="1">
            <a:spLocks noGrp="1"/>
          </p:cNvSpPr>
          <p:nvPr>
            <p:ph type="title"/>
          </p:nvPr>
        </p:nvSpPr>
        <p:spPr>
          <a:xfrm>
            <a:off x="472867" y="390167"/>
            <a:ext cx="74012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a:p>
        </p:txBody>
      </p:sp>
      <p:sp>
        <p:nvSpPr>
          <p:cNvPr id="143" name="Google Shape;143;p17"/>
          <p:cNvSpPr txBox="1">
            <a:spLocks noGrp="1"/>
          </p:cNvSpPr>
          <p:nvPr>
            <p:ph type="subTitle" idx="1"/>
          </p:nvPr>
        </p:nvSpPr>
        <p:spPr>
          <a:xfrm>
            <a:off x="472867" y="827400"/>
            <a:ext cx="74012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a:p>
        </p:txBody>
      </p:sp>
      <p:sp>
        <p:nvSpPr>
          <p:cNvPr id="144" name="Google Shape;144;p17"/>
          <p:cNvSpPr txBox="1">
            <a:spLocks noGrp="1"/>
          </p:cNvSpPr>
          <p:nvPr>
            <p:ph type="subTitle" idx="2"/>
          </p:nvPr>
        </p:nvSpPr>
        <p:spPr>
          <a:xfrm>
            <a:off x="472867" y="6476000"/>
            <a:ext cx="74012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a:p>
        </p:txBody>
      </p:sp>
      <p:pic>
        <p:nvPicPr>
          <p:cNvPr id="145" name="Google Shape;145;p17"/>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1"/>
            <a:ext cx="472867" cy="474612"/>
          </a:xfrm>
          <a:prstGeom prst="rect">
            <a:avLst/>
          </a:prstGeom>
          <a:noFill/>
          <a:ln>
            <a:noFill/>
          </a:ln>
        </p:spPr>
      </p:pic>
      <p:sp>
        <p:nvSpPr>
          <p:cNvPr id="10" name="Slide Number Placeholder 1">
            <a:extLst>
              <a:ext uri="{FF2B5EF4-FFF2-40B4-BE49-F238E27FC236}">
                <a16:creationId xmlns:a16="http://schemas.microsoft.com/office/drawing/2014/main" id="{A04CFA99-BF74-44A2-8D5E-323AD3DB4290}"/>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a:solidFill>
                <a:schemeClr val="bg1"/>
              </a:solidFill>
              <a:latin typeface="Montserrat" panose="00000500000000000000" pitchFamily="2" charset="0"/>
            </a:endParaRPr>
          </a:p>
        </p:txBody>
      </p:sp>
    </p:spTree>
    <p:extLst>
      <p:ext uri="{BB962C8B-B14F-4D97-AF65-F5344CB8AC3E}">
        <p14:creationId xmlns:p14="http://schemas.microsoft.com/office/powerpoint/2010/main" val="2568007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nside - White/side bar">
  <p:cSld name="Inside - White/side bar">
    <p:bg>
      <p:bgPr>
        <a:solidFill>
          <a:srgbClr val="FFFFFF"/>
        </a:solidFill>
        <a:effectLst/>
      </p:bgPr>
    </p:bg>
    <p:spTree>
      <p:nvGrpSpPr>
        <p:cNvPr id="1" name="Shape 157"/>
        <p:cNvGrpSpPr/>
        <p:nvPr/>
      </p:nvGrpSpPr>
      <p:grpSpPr>
        <a:xfrm>
          <a:off x="0" y="0"/>
          <a:ext cx="0" cy="0"/>
          <a:chOff x="0" y="0"/>
          <a:chExt cx="0" cy="0"/>
        </a:xfrm>
      </p:grpSpPr>
      <p:sp>
        <p:nvSpPr>
          <p:cNvPr id="158" name="Google Shape;158;p19"/>
          <p:cNvSpPr/>
          <p:nvPr/>
        </p:nvSpPr>
        <p:spPr>
          <a:xfrm>
            <a:off x="8077200" y="-23433"/>
            <a:ext cx="4177200" cy="6902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9"/>
          <p:cNvSpPr/>
          <p:nvPr/>
        </p:nvSpPr>
        <p:spPr>
          <a:xfrm>
            <a:off x="0" y="67"/>
            <a:ext cx="6810000" cy="68784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9"/>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161" name="Google Shape;161;p19"/>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Montserrat Light"/>
                <a:ea typeface="Montserrat Light"/>
                <a:cs typeface="Montserrat Light"/>
                <a:sym typeface="Montserrat Light"/>
              </a:rPr>
              <a:t>© </a:t>
            </a:r>
            <a:r>
              <a:rPr lang="en-US" sz="667">
                <a:solidFill>
                  <a:srgbClr val="888888"/>
                </a:solidFill>
                <a:latin typeface="Montserrat Light"/>
                <a:ea typeface="Montserrat Light"/>
                <a:cs typeface="Montserrat Light"/>
                <a:sym typeface="Montserrat Light"/>
              </a:rPr>
              <a:t>2022 Nielsen Consumer LLC. All Rights Reserved</a:t>
            </a:r>
            <a:r>
              <a:rPr lang="en" sz="667">
                <a:solidFill>
                  <a:srgbClr val="888888"/>
                </a:solidFill>
                <a:latin typeface="Montserrat Light"/>
                <a:ea typeface="Montserrat Light"/>
                <a:cs typeface="Montserrat Light"/>
                <a:sym typeface="Montserrat Light"/>
              </a:rPr>
              <a:t>.</a:t>
            </a:r>
            <a:endParaRPr sz="667" i="0" u="none" strike="noStrike" cap="none">
              <a:solidFill>
                <a:srgbClr val="888888"/>
              </a:solidFill>
              <a:latin typeface="Montserrat Light"/>
              <a:ea typeface="Montserrat Light"/>
              <a:cs typeface="Montserrat Light"/>
              <a:sym typeface="Montserrat Light"/>
            </a:endParaRPr>
          </a:p>
        </p:txBody>
      </p:sp>
      <p:sp>
        <p:nvSpPr>
          <p:cNvPr id="162" name="Google Shape;162;p19"/>
          <p:cNvSpPr txBox="1">
            <a:spLocks noGrp="1"/>
          </p:cNvSpPr>
          <p:nvPr>
            <p:ph type="title"/>
          </p:nvPr>
        </p:nvSpPr>
        <p:spPr>
          <a:xfrm>
            <a:off x="472867" y="390167"/>
            <a:ext cx="74012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63" name="Google Shape;163;p19"/>
          <p:cNvSpPr txBox="1">
            <a:spLocks noGrp="1"/>
          </p:cNvSpPr>
          <p:nvPr>
            <p:ph type="subTitle" idx="1"/>
          </p:nvPr>
        </p:nvSpPr>
        <p:spPr>
          <a:xfrm>
            <a:off x="472867" y="827400"/>
            <a:ext cx="7401200" cy="5124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5"/>
              </a:buClr>
              <a:buSzPts val="1500"/>
              <a:buNone/>
              <a:defRPr sz="2000">
                <a:solidFill>
                  <a:schemeClr val="accent5"/>
                </a:solidFill>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a:p>
        </p:txBody>
      </p:sp>
      <p:sp>
        <p:nvSpPr>
          <p:cNvPr id="164" name="Google Shape;164;p19"/>
          <p:cNvSpPr txBox="1">
            <a:spLocks noGrp="1"/>
          </p:cNvSpPr>
          <p:nvPr>
            <p:ph type="ctrTitle" idx="2"/>
          </p:nvPr>
        </p:nvSpPr>
        <p:spPr>
          <a:xfrm>
            <a:off x="8370200" y="1812867"/>
            <a:ext cx="3591200" cy="2104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0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endParaRPr/>
          </a:p>
        </p:txBody>
      </p:sp>
      <p:sp>
        <p:nvSpPr>
          <p:cNvPr id="165" name="Google Shape;165;p19"/>
          <p:cNvSpPr txBox="1">
            <a:spLocks noGrp="1"/>
          </p:cNvSpPr>
          <p:nvPr>
            <p:ph type="subTitle" idx="3"/>
          </p:nvPr>
        </p:nvSpPr>
        <p:spPr>
          <a:xfrm>
            <a:off x="472867" y="6476000"/>
            <a:ext cx="7401200" cy="2464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chemeClr val="accent5"/>
              </a:buClr>
              <a:buSzPts val="600"/>
              <a:buNone/>
              <a:defRPr sz="800">
                <a:solidFill>
                  <a:schemeClr val="accent5"/>
                </a:solidFill>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a:p>
        </p:txBody>
      </p:sp>
      <p:pic>
        <p:nvPicPr>
          <p:cNvPr id="166" name="Google Shape;166;p19"/>
          <p:cNvPicPr preferRelativeResize="0"/>
          <p:nvPr userDrawn="1"/>
        </p:nvPicPr>
        <p:blipFill>
          <a:blip r:embed="rId2">
            <a:alphaModFix/>
          </a:blip>
          <a:stretch>
            <a:fillRect/>
          </a:stretch>
        </p:blipFill>
        <p:spPr>
          <a:xfrm>
            <a:off x="0" y="1"/>
            <a:ext cx="472867" cy="474612"/>
          </a:xfrm>
          <a:prstGeom prst="rect">
            <a:avLst/>
          </a:prstGeom>
          <a:noFill/>
          <a:ln>
            <a:noFill/>
          </a:ln>
        </p:spPr>
      </p:pic>
    </p:spTree>
    <p:extLst>
      <p:ext uri="{BB962C8B-B14F-4D97-AF65-F5344CB8AC3E}">
        <p14:creationId xmlns:p14="http://schemas.microsoft.com/office/powerpoint/2010/main" val="16095975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quote_orange">
    <p:bg>
      <p:bgPr>
        <a:solidFill>
          <a:srgbClr val="3C180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929835DB-8A5C-E734-95A0-1F2A5EB51E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3D89BF-F399-9405-0E58-746A6705B47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18B09C28-1582-F338-6BC3-DC037931A2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90397923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3D1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duotone>
              <a:prstClr val="black"/>
              <a:schemeClr val="accent6">
                <a:tint val="45000"/>
                <a:satMod val="400000"/>
              </a:schemeClr>
            </a:duotone>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914758786"/>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nside - White blank" type="blank">
  <p:cSld name="Inside - White blank">
    <p:spTree>
      <p:nvGrpSpPr>
        <p:cNvPr id="1" name="Shape 296"/>
        <p:cNvGrpSpPr/>
        <p:nvPr/>
      </p:nvGrpSpPr>
      <p:grpSpPr>
        <a:xfrm>
          <a:off x="0" y="0"/>
          <a:ext cx="0" cy="0"/>
          <a:chOff x="0" y="0"/>
          <a:chExt cx="0" cy="0"/>
        </a:xfrm>
      </p:grpSpPr>
      <p:sp>
        <p:nvSpPr>
          <p:cNvPr id="297" name="Google Shape;297;p32"/>
          <p:cNvSpPr txBox="1">
            <a:spLocks noGrp="1"/>
          </p:cNvSpPr>
          <p:nvPr>
            <p:ph type="sldNum" idx="12"/>
          </p:nvPr>
        </p:nvSpPr>
        <p:spPr>
          <a:xfrm>
            <a:off x="11195012" y="633319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98" name="Google Shape;298;p32"/>
          <p:cNvSpPr/>
          <p:nvPr/>
        </p:nvSpPr>
        <p:spPr>
          <a:xfrm>
            <a:off x="472868" y="6621803"/>
            <a:ext cx="6752000" cy="246400"/>
          </a:xfrm>
          <a:prstGeom prst="rect">
            <a:avLst/>
          </a:prstGeom>
          <a:noFill/>
          <a:ln>
            <a:noFill/>
          </a:ln>
        </p:spPr>
        <p:txBody>
          <a:bodyPr spcFirstLastPara="1" wrap="square" lIns="0" tIns="60933" rIns="0" bIns="60933" anchor="t" anchorCtr="0">
            <a:noAutofit/>
          </a:bodyPr>
          <a:lstStyle/>
          <a:p>
            <a:pPr>
              <a:buSzPts val="600"/>
            </a:pPr>
            <a:r>
              <a:rPr lang="en" sz="667">
                <a:solidFill>
                  <a:srgbClr val="888888"/>
                </a:solidFill>
                <a:latin typeface="Montserrat Light"/>
                <a:ea typeface="Montserrat Light"/>
                <a:cs typeface="Montserrat Light"/>
                <a:sym typeface="Montserrat Light"/>
              </a:rPr>
              <a:t>© 2021 Nielsen Consumer LLC. All Rights Reserved.</a:t>
            </a:r>
            <a:endParaRPr sz="667">
              <a:solidFill>
                <a:srgbClr val="888888"/>
              </a:solidFill>
              <a:latin typeface="Montserrat Light"/>
              <a:ea typeface="Montserrat Light"/>
              <a:cs typeface="Montserrat Light"/>
              <a:sym typeface="Montserrat Light"/>
            </a:endParaRPr>
          </a:p>
        </p:txBody>
      </p:sp>
      <p:sp>
        <p:nvSpPr>
          <p:cNvPr id="299" name="Google Shape;299;p32"/>
          <p:cNvSpPr txBox="1">
            <a:spLocks noGrp="1"/>
          </p:cNvSpPr>
          <p:nvPr>
            <p:ph type="subTitle" idx="1"/>
          </p:nvPr>
        </p:nvSpPr>
        <p:spPr>
          <a:xfrm>
            <a:off x="472868"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tx1"/>
                </a:solidFill>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a:p>
        </p:txBody>
      </p:sp>
      <p:pic>
        <p:nvPicPr>
          <p:cNvPr id="300" name="Google Shape;300;p32"/>
          <p:cNvPicPr preferRelativeResize="0"/>
          <p:nvPr/>
        </p:nvPicPr>
        <p:blipFill>
          <a:blip r:embed="rId2">
            <a:alphaModFix/>
          </a:blip>
          <a:stretch>
            <a:fillRect/>
          </a:stretch>
        </p:blipFill>
        <p:spPr>
          <a:xfrm>
            <a:off x="2" y="4"/>
            <a:ext cx="472868" cy="474593"/>
          </a:xfrm>
          <a:prstGeom prst="rect">
            <a:avLst/>
          </a:prstGeom>
          <a:noFill/>
          <a:ln>
            <a:noFill/>
          </a:ln>
        </p:spPr>
      </p:pic>
    </p:spTree>
    <p:extLst>
      <p:ext uri="{BB962C8B-B14F-4D97-AF65-F5344CB8AC3E}">
        <p14:creationId xmlns:p14="http://schemas.microsoft.com/office/powerpoint/2010/main" val="2202648428"/>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a:t>Partner/</a:t>
            </a:r>
            <a:br>
              <a:rPr lang="en-US"/>
            </a:br>
            <a:r>
              <a:rPr lang="en-US"/>
              <a:t>client logo</a:t>
            </a:r>
          </a:p>
        </p:txBody>
      </p:sp>
    </p:spTree>
    <p:extLst>
      <p:ext uri="{BB962C8B-B14F-4D97-AF65-F5344CB8AC3E}">
        <p14:creationId xmlns:p14="http://schemas.microsoft.com/office/powerpoint/2010/main" val="1051101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A06910C-3278-EC18-6D25-71265FCA2A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060776668"/>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quote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 circle&#10;&#10;Description automatically generated">
            <a:extLst>
              <a:ext uri="{FF2B5EF4-FFF2-40B4-BE49-F238E27FC236}">
                <a16:creationId xmlns:a16="http://schemas.microsoft.com/office/drawing/2014/main" id="{0D97EACC-08EC-E23D-81E9-FE8C480D14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EABEE4-A33D-BEB4-749A-37C6B0F2F3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82C9894-319B-3DEE-60BE-8F5EA88009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5754912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93206137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quote_orange">
    <p:bg>
      <p:bgPr>
        <a:solidFill>
          <a:srgbClr val="3C180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929835DB-8A5C-E734-95A0-1F2A5EB51E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3D89BF-F399-9405-0E58-746A6705B47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18B09C28-1582-F338-6BC3-DC037931A2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7973883"/>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3D1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duotone>
              <a:prstClr val="black"/>
              <a:schemeClr val="accent6">
                <a:tint val="45000"/>
                <a:satMod val="400000"/>
              </a:schemeClr>
            </a:duotone>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98442951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91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userDrawn="1"/>
        </p:nvPicPr>
        <p:blipFill rotWithShape="1">
          <a:blip r:embed="rId2" cstate="screen">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A06910C-3278-EC18-6D25-71265FCA2A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091099767"/>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4D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626549112"/>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accent4">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928800527"/>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t"/>
          <a:lstStyle>
            <a:lvl1pPr>
              <a:defRPr sz="2000"/>
            </a:lvl1pPr>
          </a:lstStyle>
          <a:p>
            <a:r>
              <a:rPr lang="en-US"/>
              <a:t>Insert your slide title in Arial bold 20pt</a:t>
            </a:r>
          </a:p>
        </p:txBody>
      </p:sp>
    </p:spTree>
    <p:extLst>
      <p:ext uri="{BB962C8B-B14F-4D97-AF65-F5344CB8AC3E}">
        <p14:creationId xmlns:p14="http://schemas.microsoft.com/office/powerpoint/2010/main" val="439469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hank_you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a:t>[Thank you]</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sp>
        <p:nvSpPr>
          <p:cNvPr id="15" name="Text Placeholder 17">
            <a:extLst>
              <a:ext uri="{FF2B5EF4-FFF2-40B4-BE49-F238E27FC236}">
                <a16:creationId xmlns:a16="http://schemas.microsoft.com/office/drawing/2014/main" id="{31B837C9-2286-59D8-4032-53C7374DC0DF}"/>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6" name="Text Placeholder 17">
            <a:extLst>
              <a:ext uri="{FF2B5EF4-FFF2-40B4-BE49-F238E27FC236}">
                <a16:creationId xmlns:a16="http://schemas.microsoft.com/office/drawing/2014/main" id="{461ED9C9-7BF6-B4F1-DA70-EC53D0C2A000}"/>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Slide Number Placeholder 5">
            <a:extLst>
              <a:ext uri="{FF2B5EF4-FFF2-40B4-BE49-F238E27FC236}">
                <a16:creationId xmlns:a16="http://schemas.microsoft.com/office/drawing/2014/main" id="{2BA0FDEA-DA79-1320-766F-9AD366A3745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a:p>
        </p:txBody>
      </p:sp>
      <p:sp>
        <p:nvSpPr>
          <p:cNvPr id="6" name="TextBox 5">
            <a:extLst>
              <a:ext uri="{FF2B5EF4-FFF2-40B4-BE49-F238E27FC236}">
                <a16:creationId xmlns:a16="http://schemas.microsoft.com/office/drawing/2014/main" id="{F7DAD2E5-E506-6900-CAA8-ABF57EC2182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86773186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a:p>
        </p:txBody>
      </p:sp>
      <p:sp>
        <p:nvSpPr>
          <p:cNvPr id="7" name="TextBox 6">
            <a:extLst>
              <a:ext uri="{FF2B5EF4-FFF2-40B4-BE49-F238E27FC236}">
                <a16:creationId xmlns:a16="http://schemas.microsoft.com/office/drawing/2014/main" id="{32D8B9DE-B64C-1B72-C8EC-3F3105E9CE2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99325875"/>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yp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7" name="TextBox 6">
            <a:extLst>
              <a:ext uri="{FF2B5EF4-FFF2-40B4-BE49-F238E27FC236}">
                <a16:creationId xmlns:a16="http://schemas.microsoft.com/office/drawing/2014/main" id="{597486B2-E0C5-0362-6797-2154FB2AC31F}"/>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244935549"/>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yp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6" name="TextBox 5">
            <a:extLst>
              <a:ext uri="{FF2B5EF4-FFF2-40B4-BE49-F238E27FC236}">
                <a16:creationId xmlns:a16="http://schemas.microsoft.com/office/drawing/2014/main" id="{56138D29-56C2-9514-291B-652CDA5A606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1418154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image" Target="../media/image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theme" Target="../theme/theme4.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1.png"/><Relationship Id="rId4" Type="http://schemas.openxmlformats.org/officeDocument/2006/relationships/slideLayout" Target="../slideLayouts/slideLayout9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1.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image" Target="../media/image1.png"/><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8" Type="http://schemas.openxmlformats.org/officeDocument/2006/relationships/slideLayout" Target="../slideLayouts/slideLayout123.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theme" Target="../theme/theme8.xml"/><Relationship Id="rId20" Type="http://schemas.openxmlformats.org/officeDocument/2006/relationships/slideLayout" Target="../slideLayouts/slideLayout135.xml"/><Relationship Id="rId41"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A4AA68-4701-9381-97E1-D2141CD1A4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81A7956-2F7F-0C2D-A635-4DDDC2981061}"/>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232362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709" r:id="rId9"/>
    <p:sldLayoutId id="2147483703" r:id="rId10"/>
    <p:sldLayoutId id="2147483706" r:id="rId11"/>
    <p:sldLayoutId id="2147483725" r:id="rId12"/>
    <p:sldLayoutId id="2147483707" r:id="rId13"/>
    <p:sldLayoutId id="2147483708" r:id="rId14"/>
    <p:sldLayoutId id="2147483668" r:id="rId15"/>
    <p:sldLayoutId id="2147483705" r:id="rId16"/>
    <p:sldLayoutId id="2147483726" r:id="rId17"/>
    <p:sldLayoutId id="2147483682" r:id="rId1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08409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4153" r:id="rId16"/>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spTree>
    <p:extLst>
      <p:ext uri="{BB962C8B-B14F-4D97-AF65-F5344CB8AC3E}">
        <p14:creationId xmlns:p14="http://schemas.microsoft.com/office/powerpoint/2010/main" val="1890626326"/>
      </p:ext>
    </p:extLst>
  </p:cSld>
  <p:clrMap bg1="lt1" tx1="dk1" bg2="lt2" tx2="dk2" accent1="accent1" accent2="accent2" accent3="accent3" accent4="accent4" accent5="accent5" accent6="accent6" hlink="hlink" folHlink="folHlink"/>
  <p:sldLayoutIdLst>
    <p:sldLayoutId id="2147484069" r:id="rId1"/>
    <p:sldLayoutId id="2147484096" r:id="rId2"/>
    <p:sldLayoutId id="2147484075" r:id="rId3"/>
    <p:sldLayoutId id="2147484085" r:id="rId4"/>
    <p:sldLayoutId id="2147484087" r:id="rId5"/>
    <p:sldLayoutId id="2147484088" r:id="rId6"/>
    <p:sldLayoutId id="2147484086" r:id="rId7"/>
    <p:sldLayoutId id="2147484089" r:id="rId8"/>
    <p:sldLayoutId id="2147484090" r:id="rId9"/>
    <p:sldLayoutId id="2147484091" r:id="rId10"/>
    <p:sldLayoutId id="2147484097" r:id="rId11"/>
    <p:sldLayoutId id="2147484092" r:id="rId12"/>
    <p:sldLayoutId id="2147484093" r:id="rId13"/>
    <p:sldLayoutId id="2147484094" r:id="rId1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0800371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4116" r:id="rId30"/>
    <p:sldLayoutId id="2147484117" r:id="rId31"/>
    <p:sldLayoutId id="2147484121" r:id="rId32"/>
    <p:sldLayoutId id="2147484141" r:id="rId33"/>
    <p:sldLayoutId id="2147484142" r:id="rId34"/>
    <p:sldLayoutId id="2147484143" r:id="rId35"/>
    <p:sldLayoutId id="2147484144" r:id="rId36"/>
    <p:sldLayoutId id="2147484145" r:id="rId37"/>
    <p:sldLayoutId id="2147484151" r:id="rId38"/>
    <p:sldLayoutId id="2147484155" r:id="rId39"/>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0"/>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DC7FF3-9784-16DD-1F92-9122F79BB1E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592FA6D9-97B9-70F0-18CE-9141EEAB7FD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3889521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4147" r:id="rId5"/>
    <p:sldLayoutId id="2147484146" r:id="rId6"/>
    <p:sldLayoutId id="2147484139" r:id="rId7"/>
    <p:sldLayoutId id="2147484149" r:id="rId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477CA6-1C99-FF6B-DEF9-8594D75D27A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0CA92560-F69A-3A8B-D852-E64A8A5A113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77004981"/>
      </p:ext>
    </p:extLst>
  </p:cSld>
  <p:clrMap bg1="lt1" tx1="dk1" bg2="lt2" tx2="dk2" accent1="accent1" accent2="accent2" accent3="accent3" accent4="accent4" accent5="accent5" accent6="accent6" hlink="hlink" folHlink="folHlink"/>
  <p:sldLayoutIdLst>
    <p:sldLayoutId id="2147484002" r:id="rId1"/>
    <p:sldLayoutId id="2147484003" r:id="rId2"/>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50857"/>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sp>
        <p:nvSpPr>
          <p:cNvPr id="13" name="TextBox 12">
            <a:extLst>
              <a:ext uri="{FF2B5EF4-FFF2-40B4-BE49-F238E27FC236}">
                <a16:creationId xmlns:a16="http://schemas.microsoft.com/office/drawing/2014/main" id="{E6F4DD64-3534-DEB8-AEE5-0372CCAEBF2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54681E9-32B0-5055-E5A7-6DDCD23B8EFC}"/>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932912865"/>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12170160"/>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2" r:id="rId9"/>
    <p:sldLayoutId id="2147484063" r:id="rId10"/>
    <p:sldLayoutId id="2147484064" r:id="rId11"/>
    <p:sldLayoutId id="2147484065" r:id="rId12"/>
    <p:sldLayoutId id="2147484066"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 id="2147484048" r:id="rId38"/>
    <p:sldLayoutId id="2147484049" r:id="rId39"/>
    <p:sldLayoutId id="2147484050" r:id="rId40"/>
    <p:sldLayoutId id="2147484051" r:id="rId41"/>
    <p:sldLayoutId id="2147484052" r:id="rId42"/>
    <p:sldLayoutId id="2147484061" r:id="rId43"/>
    <p:sldLayoutId id="2147484140" r:id="rId44"/>
    <p:sldLayoutId id="2147484154" r:id="rId45"/>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hyperlink" Target="https://nielseniq.com/global/en/insights/report/2023/https-nielseniq-com-global-en-insights-report-2022-shopper-trends-2023/" TargetMode="External"/><Relationship Id="rId5" Type="http://schemas.openxmlformats.org/officeDocument/2006/relationships/image" Target="../media/image61.pn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48.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82" name="Google Shape;1082;p89"/>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Aktiv Grotesk" panose="020B0504020202020204" pitchFamily="34" charset="0"/>
                <a:ea typeface="Aktiv Grotesk" panose="020B0504020202020204" pitchFamily="34" charset="0"/>
                <a:cs typeface="Aktiv Grotesk" panose="020B0504020202020204" pitchFamily="34" charset="0"/>
              </a:rPr>
              <a:pPr/>
              <a:t>1</a:t>
            </a:fld>
            <a:endParaRPr>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 name="Content Placeholder 2">
            <a:extLst>
              <a:ext uri="{FF2B5EF4-FFF2-40B4-BE49-F238E27FC236}">
                <a16:creationId xmlns:a16="http://schemas.microsoft.com/office/drawing/2014/main" id="{1504B53A-1C79-77F5-CC78-DB2BFC5A3C4A}"/>
              </a:ext>
            </a:extLst>
          </p:cNvPr>
          <p:cNvSpPr>
            <a:spLocks noGrp="1"/>
          </p:cNvSpPr>
          <p:nvPr>
            <p:ph idx="13"/>
          </p:nvPr>
        </p:nvSpPr>
        <p:spPr>
          <a:xfrm>
            <a:off x="288559" y="2072154"/>
            <a:ext cx="5012156" cy="3836139"/>
          </a:xfrm>
        </p:spPr>
        <p:txBody>
          <a:bodyPr vert="horz" lIns="0" tIns="45720" rIns="0" bIns="45720" rtlCol="0" anchor="t">
            <a:noAutofit/>
          </a:bodyPr>
          <a:lstStyle/>
          <a:p>
            <a:endParaRPr lang="en-US" dirty="0">
              <a:cs typeface="Arial"/>
            </a:endParaRPr>
          </a:p>
          <a:p>
            <a:pPr marL="0" indent="0">
              <a:buNone/>
            </a:pPr>
            <a:endParaRPr lang="en-US" dirty="0">
              <a:cs typeface="Arial"/>
            </a:endParaRPr>
          </a:p>
          <a:p>
            <a:pPr marL="0" indent="0">
              <a:buNone/>
            </a:pPr>
            <a:r>
              <a:rPr lang="en-US" sz="2000" dirty="0">
                <a:cs typeface="Arial"/>
              </a:rPr>
              <a:t>Sneak peek at NIQ Shopper Trends reports, a comprehensive view of grocery retail trends, understand banner equity tracking and receive an in-depth analysis of the changing shopping patterns, attitudes and </a:t>
            </a:r>
            <a:r>
              <a:rPr lang="en-US" sz="2000" err="1">
                <a:cs typeface="Arial"/>
              </a:rPr>
              <a:t>behaviour</a:t>
            </a:r>
            <a:r>
              <a:rPr lang="en-US" sz="2000" dirty="0">
                <a:cs typeface="Arial"/>
              </a:rPr>
              <a:t> across the globe.  </a:t>
            </a:r>
            <a:endParaRPr lang="en-US" dirty="0">
              <a:cs typeface="Arial"/>
            </a:endParaRPr>
          </a:p>
        </p:txBody>
      </p:sp>
      <p:sp>
        <p:nvSpPr>
          <p:cNvPr id="14" name="Text Placeholder 13">
            <a:extLst>
              <a:ext uri="{FF2B5EF4-FFF2-40B4-BE49-F238E27FC236}">
                <a16:creationId xmlns:a16="http://schemas.microsoft.com/office/drawing/2014/main" id="{36E9397D-1F2C-D71D-194B-C497DD42F0FE}"/>
              </a:ext>
            </a:extLst>
          </p:cNvPr>
          <p:cNvSpPr>
            <a:spLocks noGrp="1"/>
          </p:cNvSpPr>
          <p:nvPr>
            <p:ph type="body" sz="quarter" idx="14"/>
          </p:nvPr>
        </p:nvSpPr>
        <p:spPr/>
        <p:txBody>
          <a:bodyPr/>
          <a:lstStyle/>
          <a:p>
            <a:r>
              <a:rPr lang="pl-PL" sz="2400" dirty="0">
                <a:cs typeface="Arial"/>
              </a:rPr>
              <a:t>3/4</a:t>
            </a:r>
            <a:r>
              <a:rPr lang="en-US" sz="2400" dirty="0">
                <a:cs typeface="Arial"/>
              </a:rPr>
              <a:t> of the shoppers are financially impacted, seeing their financial situation worse than a year ago</a:t>
            </a:r>
          </a:p>
        </p:txBody>
      </p:sp>
      <p:sp>
        <p:nvSpPr>
          <p:cNvPr id="16" name="Text Placeholder 15">
            <a:extLst>
              <a:ext uri="{FF2B5EF4-FFF2-40B4-BE49-F238E27FC236}">
                <a16:creationId xmlns:a16="http://schemas.microsoft.com/office/drawing/2014/main" id="{C9850A31-6E43-C1D4-8DAD-1D7C593A1960}"/>
              </a:ext>
            </a:extLst>
          </p:cNvPr>
          <p:cNvSpPr>
            <a:spLocks noGrp="1"/>
          </p:cNvSpPr>
          <p:nvPr>
            <p:ph type="body" sz="quarter" idx="17"/>
          </p:nvPr>
        </p:nvSpPr>
        <p:spPr/>
        <p:txBody>
          <a:bodyPr/>
          <a:lstStyle/>
          <a:p>
            <a:endParaRPr lang="en-US"/>
          </a:p>
        </p:txBody>
      </p:sp>
      <p:sp>
        <p:nvSpPr>
          <p:cNvPr id="1079" name="Google Shape;1079;p89"/>
          <p:cNvSpPr txBox="1">
            <a:spLocks noGrp="1"/>
          </p:cNvSpPr>
          <p:nvPr>
            <p:ph type="title"/>
          </p:nvPr>
        </p:nvSpPr>
        <p:spPr>
          <a:prstGeom prst="rect">
            <a:avLst/>
          </a:prstGeom>
        </p:spPr>
        <p:txBody>
          <a:bodyPr spcFirstLastPara="1" vert="horz" wrap="square" lIns="0" tIns="121900" rIns="0" bIns="121900" rtlCol="0" anchor="t" anchorCtr="0">
            <a:noAutofit/>
          </a:bodyPr>
          <a:lstStyle/>
          <a:p>
            <a:r>
              <a:rPr lang="en" sz="3600" dirty="0"/>
              <a:t>PREVIEW:  </a:t>
            </a:r>
            <a:br>
              <a:rPr lang="pl-PL" sz="3600" dirty="0"/>
            </a:br>
            <a:r>
              <a:rPr lang="en" sz="3600" i="1" dirty="0">
                <a:solidFill>
                  <a:schemeClr val="bg2"/>
                </a:solidFill>
                <a:latin typeface="Georgia"/>
              </a:rPr>
              <a:t>Poland Shopper Trends Report</a:t>
            </a:r>
            <a:endParaRPr sz="3600" i="1" dirty="0">
              <a:solidFill>
                <a:schemeClr val="bg2"/>
              </a:solidFill>
              <a:latin typeface="Georgia"/>
            </a:endParaRPr>
          </a:p>
        </p:txBody>
      </p:sp>
    </p:spTree>
    <p:extLst>
      <p:ext uri="{BB962C8B-B14F-4D97-AF65-F5344CB8AC3E}">
        <p14:creationId xmlns:p14="http://schemas.microsoft.com/office/powerpoint/2010/main" val="4109090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13" name="Google Shape;123;p14">
            <a:extLst>
              <a:ext uri="{FF2B5EF4-FFF2-40B4-BE49-F238E27FC236}">
                <a16:creationId xmlns:a16="http://schemas.microsoft.com/office/drawing/2014/main" id="{B7E9669D-4629-0C4F-AD90-3346D57F85A3}"/>
              </a:ext>
            </a:extLst>
          </p:cNvPr>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6121420" y="0"/>
            <a:ext cx="6070573" cy="6857139"/>
          </a:xfrm>
          <a:prstGeom prst="rect">
            <a:avLst/>
          </a:prstGeom>
          <a:noFill/>
          <a:ln>
            <a:noFill/>
          </a:ln>
        </p:spPr>
      </p:pic>
      <p:sp>
        <p:nvSpPr>
          <p:cNvPr id="800" name="Google Shape;800;p67"/>
          <p:cNvSpPr/>
          <p:nvPr/>
        </p:nvSpPr>
        <p:spPr>
          <a:xfrm>
            <a:off x="6088467" y="3373300"/>
            <a:ext cx="3486800" cy="3487600"/>
          </a:xfrm>
          <a:prstGeom prst="rtTriangle">
            <a:avLst/>
          </a:prstGeom>
          <a:solidFill>
            <a:srgbClr val="FFFFFF"/>
          </a:solidFill>
          <a:ln w="9525" cap="flat" cmpd="sng">
            <a:solidFill>
              <a:srgbClr val="F3F3F3"/>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ktiv Grotesk" panose="020B0504020202020204" pitchFamily="34" charset="0"/>
            </a:endParaRPr>
          </a:p>
        </p:txBody>
      </p:sp>
      <p:pic>
        <p:nvPicPr>
          <p:cNvPr id="17" name="Picture Placeholder 16" descr="A person in a grocery store&#10;&#10;Description automatically generated with low confidence">
            <a:extLst>
              <a:ext uri="{FF2B5EF4-FFF2-40B4-BE49-F238E27FC236}">
                <a16:creationId xmlns:a16="http://schemas.microsoft.com/office/drawing/2014/main" id="{0D385B67-4387-108A-C1CE-02196FCA114E}"/>
              </a:ext>
            </a:extLst>
          </p:cNvPr>
          <p:cNvPicPr>
            <a:picLocks noGrp="1" noChangeAspect="1"/>
          </p:cNvPicPr>
          <p:nvPr>
            <p:ph type="pic" sz="quarter" idx="14"/>
          </p:nvPr>
        </p:nvPicPr>
        <p:blipFill>
          <a:blip r:embed="rId4"/>
          <a:srcRect l="20370" r="20370"/>
          <a:stretch>
            <a:fillRect/>
          </a:stretch>
        </p:blipFill>
        <p:spPr/>
      </p:pic>
      <p:sp>
        <p:nvSpPr>
          <p:cNvPr id="808" name="Google Shape;808;p67"/>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Aktiv Grotesk" panose="020B0504020202020204" pitchFamily="34" charset="0"/>
              </a:rPr>
              <a:pPr/>
              <a:t>10</a:t>
            </a:fld>
            <a:endParaRPr>
              <a:latin typeface="Aktiv Grotesk" panose="020B0504020202020204" pitchFamily="34" charset="0"/>
            </a:endParaRPr>
          </a:p>
        </p:txBody>
      </p:sp>
      <p:sp>
        <p:nvSpPr>
          <p:cNvPr id="3" name="Content Placeholder 2">
            <a:extLst>
              <a:ext uri="{FF2B5EF4-FFF2-40B4-BE49-F238E27FC236}">
                <a16:creationId xmlns:a16="http://schemas.microsoft.com/office/drawing/2014/main" id="{CFB04EAE-FCF3-6EFC-A441-C3BDDBFD52E6}"/>
              </a:ext>
            </a:extLst>
          </p:cNvPr>
          <p:cNvSpPr>
            <a:spLocks noGrp="1"/>
          </p:cNvSpPr>
          <p:nvPr>
            <p:ph idx="1"/>
          </p:nvPr>
        </p:nvSpPr>
        <p:spPr>
          <a:xfrm>
            <a:off x="288559" y="1220507"/>
            <a:ext cx="5527626" cy="3836139"/>
          </a:xfrm>
        </p:spPr>
        <p:txBody>
          <a:bodyPr/>
          <a:lstStyle/>
          <a:p>
            <a:pPr marL="0" indent="0">
              <a:buNone/>
            </a:pPr>
            <a:r>
              <a:rPr lang="en-US" sz="1800" dirty="0"/>
              <a:t>Raging inflation and growing consumer concerns drive a highly changeable, competitive and demanding retail landscape. Retailers and manufacturers face similar challenges to engage and compete for the basket of an increasingly demanding</a:t>
            </a:r>
            <a:r>
              <a:rPr lang="pl-PL" sz="1800" dirty="0"/>
              <a:t> and impacted</a:t>
            </a:r>
            <a:r>
              <a:rPr lang="en-US" sz="1800" dirty="0"/>
              <a:t> customer in today's competitive environment.</a:t>
            </a:r>
            <a:endParaRPr lang="pl-PL" sz="1800" dirty="0"/>
          </a:p>
        </p:txBody>
      </p:sp>
      <p:sp>
        <p:nvSpPr>
          <p:cNvPr id="804" name="Google Shape;804;p67"/>
          <p:cNvSpPr txBox="1">
            <a:spLocks noGrp="1"/>
          </p:cNvSpPr>
          <p:nvPr>
            <p:ph type="title"/>
          </p:nvPr>
        </p:nvSpPr>
        <p:spPr>
          <a:prstGeom prst="rect">
            <a:avLst/>
          </a:prstGeom>
        </p:spPr>
        <p:txBody>
          <a:bodyPr spcFirstLastPara="1" vert="horz" wrap="square" lIns="0" tIns="121900" rIns="0" bIns="121900" rtlCol="0" anchor="t" anchorCtr="0">
            <a:noAutofit/>
          </a:bodyPr>
          <a:lstStyle/>
          <a:p>
            <a:pPr lvl="0"/>
            <a:r>
              <a:rPr lang="en-US" sz="3200" dirty="0">
                <a:latin typeface="Aktiv Grotesk" panose="020B0504020202020204" pitchFamily="34" charset="0"/>
              </a:rPr>
              <a:t>Your </a:t>
            </a:r>
            <a:r>
              <a:rPr lang="en-US" sz="3200" i="1" dirty="0">
                <a:solidFill>
                  <a:schemeClr val="bg2"/>
                </a:solidFill>
                <a:latin typeface="Georgia" panose="02040502050405020303" pitchFamily="18" charset="0"/>
              </a:rPr>
              <a:t>guide</a:t>
            </a:r>
            <a:r>
              <a:rPr lang="en-US" sz="3200" dirty="0">
                <a:latin typeface="Aktiv Grotesk" panose="020B0504020202020204" pitchFamily="34" charset="0"/>
              </a:rPr>
              <a:t> to the shopper</a:t>
            </a:r>
          </a:p>
        </p:txBody>
      </p:sp>
      <p:sp>
        <p:nvSpPr>
          <p:cNvPr id="12" name="TextBox 11">
            <a:extLst>
              <a:ext uri="{FF2B5EF4-FFF2-40B4-BE49-F238E27FC236}">
                <a16:creationId xmlns:a16="http://schemas.microsoft.com/office/drawing/2014/main" id="{C1F41861-18B1-1BD4-B83F-3FB4D20E23BC}"/>
              </a:ext>
            </a:extLst>
          </p:cNvPr>
          <p:cNvSpPr txBox="1"/>
          <p:nvPr/>
        </p:nvSpPr>
        <p:spPr>
          <a:xfrm>
            <a:off x="591003" y="3231287"/>
            <a:ext cx="4936837" cy="1200329"/>
          </a:xfrm>
          <a:prstGeom prst="rect">
            <a:avLst/>
          </a:prstGeom>
          <a:noFill/>
        </p:spPr>
        <p:txBody>
          <a:bodyPr wrap="square">
            <a:spAutoFit/>
          </a:bodyPr>
          <a:lstStyle/>
          <a:p>
            <a:pPr marL="958827" indent="0">
              <a:spcAft>
                <a:spcPts val="2133"/>
              </a:spcAft>
              <a:buNone/>
            </a:pPr>
            <a:r>
              <a:rPr lang="en-US" dirty="0">
                <a:latin typeface="+mj-lt"/>
              </a:rPr>
              <a:t>Identifying and navigating through these shifts in shopper attitudes and behavior has become fundamental for your brand’s success.</a:t>
            </a:r>
          </a:p>
        </p:txBody>
      </p:sp>
      <p:pic>
        <p:nvPicPr>
          <p:cNvPr id="2050" name="Picture 2">
            <a:extLst>
              <a:ext uri="{FF2B5EF4-FFF2-40B4-BE49-F238E27FC236}">
                <a16:creationId xmlns:a16="http://schemas.microsoft.com/office/drawing/2014/main" id="{D9638465-A302-2B19-7BF6-FF8A78CF3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162" y="3298416"/>
            <a:ext cx="910798" cy="780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7DD1F1-FE76-BB9E-E660-A7BBF32D49E6}"/>
              </a:ext>
            </a:extLst>
          </p:cNvPr>
          <p:cNvSpPr txBox="1"/>
          <p:nvPr/>
        </p:nvSpPr>
        <p:spPr>
          <a:xfrm>
            <a:off x="443753" y="4881282"/>
            <a:ext cx="5679140" cy="1446550"/>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Aft>
                <a:spcPts val="600"/>
              </a:spcAft>
            </a:pPr>
            <a:r>
              <a:rPr lang="en-US" sz="2800" b="1" dirty="0">
                <a:latin typeface="Aktiv Grotesk"/>
              </a:rPr>
              <a:t>Visit our </a:t>
            </a:r>
            <a:r>
              <a:rPr lang="en-US" sz="2800" b="1" dirty="0">
                <a:latin typeface="Aktiv Grotesk"/>
                <a:hlinkClick r:id="rId6"/>
              </a:rPr>
              <a:t>website</a:t>
            </a:r>
            <a:r>
              <a:rPr lang="en-US" sz="2800" b="1" dirty="0">
                <a:latin typeface="Aktiv Grotesk"/>
              </a:rPr>
              <a:t> for more information on NIQ Shopper Trends Reports. </a:t>
            </a:r>
            <a:r>
              <a:rPr lang="en-US" sz="3200" b="1" dirty="0">
                <a:latin typeface="Aktiv Grotesk"/>
              </a:rPr>
              <a:t> </a:t>
            </a:r>
          </a:p>
        </p:txBody>
      </p:sp>
    </p:spTree>
    <p:extLst>
      <p:ext uri="{BB962C8B-B14F-4D97-AF65-F5344CB8AC3E}">
        <p14:creationId xmlns:p14="http://schemas.microsoft.com/office/powerpoint/2010/main" val="377283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337E47-5D44-E3C4-E76F-9CDE9234D33E}"/>
              </a:ext>
            </a:extLst>
          </p:cNvPr>
          <p:cNvSpPr>
            <a:spLocks noGrp="1"/>
          </p:cNvSpPr>
          <p:nvPr>
            <p:ph type="sldNum" sz="quarter" idx="4"/>
          </p:nvPr>
        </p:nvSpPr>
        <p:spPr/>
        <p:txBody>
          <a:bodyPr/>
          <a:lstStyle/>
          <a:p>
            <a:fld id="{403EF4E2-7A7A-0548-85F1-5479B7C9E1B2}" type="slidenum">
              <a:rPr lang="en-US" dirty="0" smtClean="0"/>
              <a:pPr/>
              <a:t>11</a:t>
            </a:fld>
            <a:endParaRPr lang="en-US" dirty="0"/>
          </a:p>
        </p:txBody>
      </p:sp>
    </p:spTree>
    <p:extLst>
      <p:ext uri="{BB962C8B-B14F-4D97-AF65-F5344CB8AC3E}">
        <p14:creationId xmlns:p14="http://schemas.microsoft.com/office/powerpoint/2010/main" val="144190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4626C3-133D-BB5A-CFC7-1EDC2DD5FFD2}"/>
              </a:ext>
            </a:extLst>
          </p:cNvPr>
          <p:cNvPicPr>
            <a:picLocks noGrp="1" noChangeAspect="1"/>
          </p:cNvPicPr>
          <p:nvPr>
            <p:ph type="pic" sz="quarter" idx="14"/>
          </p:nvPr>
        </p:nvPicPr>
        <p:blipFill>
          <a:blip r:embed="rId3"/>
          <a:srcRect t="391" b="391"/>
          <a:stretch>
            <a:fillRect/>
          </a:stretch>
        </p:blipFill>
        <p:spPr>
          <a:xfrm>
            <a:off x="6096000" y="0"/>
            <a:ext cx="6096000" cy="6858000"/>
          </a:xfrm>
        </p:spPr>
      </p:pic>
      <p:sp>
        <p:nvSpPr>
          <p:cNvPr id="6" name="Title 5"/>
          <p:cNvSpPr>
            <a:spLocks noGrp="1"/>
          </p:cNvSpPr>
          <p:nvPr>
            <p:ph type="title"/>
          </p:nvPr>
        </p:nvSpPr>
        <p:spPr/>
        <p:txBody>
          <a:bodyPr spcFirstLastPara="1" vert="horz" wrap="square" lIns="0" tIns="121900" rIns="0" bIns="121900" rtlCol="0" anchor="t" anchorCtr="0">
            <a:noAutofit/>
          </a:bodyPr>
          <a:lstStyle/>
          <a:p>
            <a:r>
              <a:rPr lang="en-GB" sz="3200"/>
              <a:t>Confidentiality Clause</a:t>
            </a:r>
          </a:p>
        </p:txBody>
      </p:sp>
      <p:sp>
        <p:nvSpPr>
          <p:cNvPr id="32" name="TextBox 31">
            <a:extLst>
              <a:ext uri="{FF2B5EF4-FFF2-40B4-BE49-F238E27FC236}">
                <a16:creationId xmlns:a16="http://schemas.microsoft.com/office/drawing/2014/main" id="{AF36983A-31B2-4A4B-8836-8EF8EFA8B208}"/>
              </a:ext>
            </a:extLst>
          </p:cNvPr>
          <p:cNvSpPr txBox="1"/>
          <p:nvPr/>
        </p:nvSpPr>
        <p:spPr>
          <a:xfrm>
            <a:off x="472867" y="1911351"/>
            <a:ext cx="5132067" cy="2986908"/>
          </a:xfrm>
          <a:prstGeom prst="rect">
            <a:avLst/>
          </a:prstGeom>
          <a:noFill/>
        </p:spPr>
        <p:txBody>
          <a:bodyPr wrap="square">
            <a:spAutoFit/>
          </a:bodyPr>
          <a:lstStyle/>
          <a:p>
            <a:pPr>
              <a:lnSpc>
                <a:spcPct val="107000"/>
              </a:lnSpc>
              <a:spcAft>
                <a:spcPts val="1067"/>
              </a:spcAft>
            </a:pPr>
            <a:r>
              <a:rPr lang="en-GB" sz="1867" i="1">
                <a:latin typeface="Calibri" panose="020F0502020204030204" pitchFamily="34" charset="0"/>
                <a:ea typeface="Calibri" panose="020F0502020204030204" pitchFamily="34" charset="0"/>
                <a:cs typeface="Times New Roman" panose="02020603050405020304" pitchFamily="18" charset="0"/>
              </a:rPr>
              <a:t>The client shall not be entitled, without the written permission of Nielsen</a:t>
            </a:r>
            <a:r>
              <a:rPr lang="pl-PL" sz="1867" i="1">
                <a:latin typeface="Calibri" panose="020F0502020204030204" pitchFamily="34" charset="0"/>
                <a:ea typeface="Calibri" panose="020F0502020204030204" pitchFamily="34" charset="0"/>
                <a:cs typeface="Times New Roman" panose="02020603050405020304" pitchFamily="18" charset="0"/>
              </a:rPr>
              <a:t>IQ</a:t>
            </a:r>
            <a:r>
              <a:rPr lang="en-GB" sz="1867" i="1">
                <a:latin typeface="Calibri" panose="020F0502020204030204" pitchFamily="34" charset="0"/>
                <a:ea typeface="Calibri" panose="020F0502020204030204" pitchFamily="34" charset="0"/>
                <a:cs typeface="Times New Roman" panose="02020603050405020304" pitchFamily="18" charset="0"/>
              </a:rPr>
              <a:t>, to publish the research report or any adaptation thereof or any extract there from whether through the medium of newspaper, periodical, radio, television, leaflet distribution, data retrieval system, legal proceeding or otherwise.  </a:t>
            </a:r>
            <a:endParaRPr lang="pl-PL" sz="1867">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r>
              <a:rPr lang="en-GB" sz="1867" i="1">
                <a:latin typeface="Calibri" panose="020F0502020204030204" pitchFamily="34" charset="0"/>
                <a:ea typeface="Calibri" panose="020F0502020204030204" pitchFamily="34" charset="0"/>
                <a:cs typeface="Times New Roman" panose="02020603050405020304" pitchFamily="18" charset="0"/>
              </a:rPr>
              <a:t>The written permission of Nielsen</a:t>
            </a:r>
            <a:r>
              <a:rPr lang="pl-PL" sz="1867" i="1">
                <a:latin typeface="Calibri" panose="020F0502020204030204" pitchFamily="34" charset="0"/>
                <a:ea typeface="Calibri" panose="020F0502020204030204" pitchFamily="34" charset="0"/>
                <a:cs typeface="Times New Roman" panose="02020603050405020304" pitchFamily="18" charset="0"/>
              </a:rPr>
              <a:t>IQ</a:t>
            </a:r>
            <a:r>
              <a:rPr lang="en-GB" sz="1867" i="1">
                <a:latin typeface="Calibri" panose="020F0502020204030204" pitchFamily="34" charset="0"/>
                <a:ea typeface="Calibri" panose="020F0502020204030204" pitchFamily="34" charset="0"/>
                <a:cs typeface="Times New Roman" panose="02020603050405020304" pitchFamily="18" charset="0"/>
              </a:rPr>
              <a:t> must be obtained separately for each intended publication.</a:t>
            </a:r>
            <a:endParaRPr lang="pl-PL" sz="1867">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Black Circle Images - Free Download on Freepik">
            <a:extLst>
              <a:ext uri="{FF2B5EF4-FFF2-40B4-BE49-F238E27FC236}">
                <a16:creationId xmlns:a16="http://schemas.microsoft.com/office/drawing/2014/main" id="{0028087B-5D81-462E-B156-CE55904FA0B1}"/>
              </a:ext>
            </a:extLst>
          </p:cNvPr>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bwMode="auto">
          <a:xfrm>
            <a:off x="6086573" y="3840368"/>
            <a:ext cx="2969444" cy="301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710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26" name="Google Shape;453;p20"/>
          <p:cNvGraphicFramePr/>
          <p:nvPr>
            <p:extLst>
              <p:ext uri="{D42A27DB-BD31-4B8C-83A1-F6EECF244321}">
                <p14:modId xmlns:p14="http://schemas.microsoft.com/office/powerpoint/2010/main" val="3919180329"/>
              </p:ext>
            </p:extLst>
          </p:nvPr>
        </p:nvGraphicFramePr>
        <p:xfrm>
          <a:off x="-51311" y="2621775"/>
          <a:ext cx="4737600" cy="3430800"/>
        </p:xfrm>
        <a:graphic>
          <a:graphicData uri="http://schemas.openxmlformats.org/drawingml/2006/chart">
            <c:chart xmlns:c="http://schemas.openxmlformats.org/drawingml/2006/chart" xmlns:r="http://schemas.openxmlformats.org/officeDocument/2006/relationships" r:id="rId3"/>
          </a:graphicData>
        </a:graphic>
      </p:graphicFrame>
      <p:sp>
        <p:nvSpPr>
          <p:cNvPr id="449" name="Google Shape;449;p20"/>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GB">
                <a:latin typeface="+mj-lt"/>
                <a:ea typeface="Aktiv Grotesk" panose="020B0504020202020204" pitchFamily="34" charset="0"/>
                <a:cs typeface="Aktiv Grotesk" panose="020B0504020202020204" pitchFamily="34" charset="0"/>
              </a:rPr>
              <a:pPr>
                <a:buSzPts val="1000"/>
              </a:pPr>
              <a:t>2</a:t>
            </a:fld>
            <a:endParaRPr lang="en-GB">
              <a:latin typeface="+mj-lt"/>
              <a:ea typeface="Aktiv Grotesk" panose="020B0504020202020204" pitchFamily="34" charset="0"/>
              <a:cs typeface="Aktiv Grotesk" panose="020B0504020202020204" pitchFamily="34" charset="0"/>
            </a:endParaRPr>
          </a:p>
        </p:txBody>
      </p:sp>
      <p:sp>
        <p:nvSpPr>
          <p:cNvPr id="4" name="Text Placeholder 3">
            <a:extLst>
              <a:ext uri="{FF2B5EF4-FFF2-40B4-BE49-F238E27FC236}">
                <a16:creationId xmlns:a16="http://schemas.microsoft.com/office/drawing/2014/main" id="{DF50019C-5A9E-DD01-9FFF-6FA3D3730EEC}"/>
              </a:ext>
            </a:extLst>
          </p:cNvPr>
          <p:cNvSpPr>
            <a:spLocks noGrp="1"/>
          </p:cNvSpPr>
          <p:nvPr>
            <p:ph type="body" sz="quarter" idx="17"/>
          </p:nvPr>
        </p:nvSpPr>
        <p:spPr/>
        <p:txBody>
          <a:bodyPr/>
          <a:lstStyle/>
          <a:p>
            <a:r>
              <a:rPr lang="pl-PL">
                <a:latin typeface="+mj-lt"/>
              </a:rPr>
              <a:t>*Home care – Cleaning, Laundry and Other Drug</a:t>
            </a:r>
          </a:p>
          <a:p>
            <a:r>
              <a:rPr lang="pl-PL">
                <a:latin typeface="+mj-lt"/>
              </a:rPr>
              <a:t>**Personal Care &amp; hygiene – Baby Care, Body Care, Cosmetics Fragrances, Hair Treatment, Make up, Oral Hygiene, Hygiene, Sex Produtcs</a:t>
            </a:r>
          </a:p>
          <a:p>
            <a:r>
              <a:rPr lang="pl-PL">
                <a:latin typeface="+mj-lt"/>
              </a:rPr>
              <a:t>Source: NielsenIQ RMS, FMCG: Food, Drug, Tobacco basket</a:t>
            </a:r>
          </a:p>
        </p:txBody>
      </p:sp>
      <p:sp>
        <p:nvSpPr>
          <p:cNvPr id="447" name="Google Shape;447;p20"/>
          <p:cNvSpPr txBox="1">
            <a:spLocks noGrp="1"/>
          </p:cNvSpPr>
          <p:nvPr>
            <p:ph type="title"/>
          </p:nvPr>
        </p:nvSpPr>
        <p:spPr>
          <a:prstGeom prst="rect">
            <a:avLst/>
          </a:prstGeom>
          <a:noFill/>
          <a:ln>
            <a:noFill/>
          </a:ln>
        </p:spPr>
        <p:txBody>
          <a:bodyPr spcFirstLastPara="1" vert="horz" wrap="square" lIns="0" tIns="121900" rIns="0" bIns="121900" rtlCol="0" anchor="t" anchorCtr="0">
            <a:noAutofit/>
          </a:bodyPr>
          <a:lstStyle/>
          <a:p>
            <a:r>
              <a:rPr lang="en-US" sz="2800" dirty="0"/>
              <a:t>The value of the FMCG basket is constantly growing. </a:t>
            </a:r>
            <a:r>
              <a:rPr lang="pl-PL" sz="2800" dirty="0"/>
              <a:t>Both f</a:t>
            </a:r>
            <a:r>
              <a:rPr lang="en-US" sz="2800" dirty="0" err="1"/>
              <a:t>ood</a:t>
            </a:r>
            <a:r>
              <a:rPr lang="en-US" sz="2800" dirty="0"/>
              <a:t> and </a:t>
            </a:r>
            <a:r>
              <a:rPr lang="pl-PL" sz="2800" dirty="0"/>
              <a:t>drug baskets</a:t>
            </a:r>
            <a:r>
              <a:rPr lang="en-US" sz="2800" dirty="0"/>
              <a:t> </a:t>
            </a:r>
            <a:r>
              <a:rPr lang="pl-PL" sz="2800" dirty="0"/>
              <a:t>with positive dynamics…</a:t>
            </a:r>
            <a:endParaRPr lang="en-GB" sz="2800" dirty="0"/>
          </a:p>
        </p:txBody>
      </p:sp>
      <p:cxnSp>
        <p:nvCxnSpPr>
          <p:cNvPr id="451" name="Google Shape;451;p20"/>
          <p:cNvCxnSpPr/>
          <p:nvPr/>
        </p:nvCxnSpPr>
        <p:spPr>
          <a:xfrm>
            <a:off x="472867" y="2373847"/>
            <a:ext cx="3859040" cy="0"/>
          </a:xfrm>
          <a:prstGeom prst="straightConnector1">
            <a:avLst/>
          </a:prstGeom>
          <a:noFill/>
          <a:ln w="9525" cap="flat" cmpd="sng">
            <a:solidFill>
              <a:schemeClr val="tx1"/>
            </a:solidFill>
            <a:prstDash val="solid"/>
            <a:round/>
            <a:headEnd type="none" w="sm" len="sm"/>
            <a:tailEnd type="none" w="sm" len="sm"/>
          </a:ln>
        </p:spPr>
      </p:cxnSp>
      <p:sp>
        <p:nvSpPr>
          <p:cNvPr id="452" name="Google Shape;452;p20"/>
          <p:cNvSpPr txBox="1"/>
          <p:nvPr/>
        </p:nvSpPr>
        <p:spPr>
          <a:xfrm>
            <a:off x="472866" y="1710851"/>
            <a:ext cx="5813847" cy="400000"/>
          </a:xfrm>
          <a:prstGeom prst="rect">
            <a:avLst/>
          </a:prstGeom>
          <a:noFill/>
          <a:ln>
            <a:noFill/>
          </a:ln>
        </p:spPr>
        <p:txBody>
          <a:bodyPr spcFirstLastPara="1" wrap="square" lIns="0" tIns="60933" rIns="0" bIns="60933" anchor="t" anchorCtr="0">
            <a:noAutofit/>
          </a:bodyPr>
          <a:lstStyle/>
          <a:p>
            <a:pPr>
              <a:spcAft>
                <a:spcPts val="1600"/>
              </a:spcAft>
              <a:buSzPts val="1300"/>
            </a:pPr>
            <a:r>
              <a:rPr lang="en-GB" sz="1733" b="1">
                <a:latin typeface="+mj-lt"/>
                <a:ea typeface="Aktiv Grotesk" panose="020B0504020202020204" pitchFamily="34" charset="0"/>
                <a:cs typeface="Aktiv Grotesk" panose="020B0504020202020204" pitchFamily="34" charset="0"/>
                <a:sym typeface="Montserrat"/>
              </a:rPr>
              <a:t>FMCG basket, MAT Feb’2</a:t>
            </a:r>
            <a:r>
              <a:rPr lang="pl-PL" sz="1733" b="1">
                <a:latin typeface="+mj-lt"/>
                <a:ea typeface="Aktiv Grotesk" panose="020B0504020202020204" pitchFamily="34" charset="0"/>
                <a:cs typeface="Aktiv Grotesk" panose="020B0504020202020204" pitchFamily="34" charset="0"/>
                <a:sym typeface="Montserrat"/>
              </a:rPr>
              <a:t>3, Total Poland</a:t>
            </a:r>
            <a:br>
              <a:rPr lang="en-GB" sz="2400" b="1">
                <a:latin typeface="+mj-lt"/>
                <a:ea typeface="Aktiv Grotesk" panose="020B0504020202020204" pitchFamily="34" charset="0"/>
                <a:cs typeface="Aktiv Grotesk" panose="020B0504020202020204" pitchFamily="34" charset="0"/>
                <a:sym typeface="Montserrat"/>
              </a:rPr>
            </a:br>
            <a:r>
              <a:rPr lang="en-GB" sz="1333">
                <a:latin typeface="+mj-lt"/>
                <a:ea typeface="Aktiv Grotesk" panose="020B0504020202020204" pitchFamily="34" charset="0"/>
                <a:cs typeface="Aktiv Grotesk" panose="020B0504020202020204" pitchFamily="34" charset="0"/>
                <a:sym typeface="Montserrat"/>
              </a:rPr>
              <a:t>Value (in </a:t>
            </a:r>
            <a:r>
              <a:rPr lang="en-GB" sz="1333" err="1">
                <a:latin typeface="+mj-lt"/>
                <a:ea typeface="Aktiv Grotesk" panose="020B0504020202020204" pitchFamily="34" charset="0"/>
                <a:cs typeface="Aktiv Grotesk" panose="020B0504020202020204" pitchFamily="34" charset="0"/>
                <a:sym typeface="Montserrat"/>
              </a:rPr>
              <a:t>mld</a:t>
            </a:r>
            <a:r>
              <a:rPr lang="en-GB" sz="1333">
                <a:latin typeface="+mj-lt"/>
                <a:ea typeface="Aktiv Grotesk" panose="020B0504020202020204" pitchFamily="34" charset="0"/>
                <a:cs typeface="Aktiv Grotesk" panose="020B0504020202020204" pitchFamily="34" charset="0"/>
                <a:sym typeface="Montserrat"/>
              </a:rPr>
              <a:t> PLN) and sales value % change</a:t>
            </a:r>
            <a:endParaRPr lang="en-GB" sz="2400">
              <a:latin typeface="+mj-lt"/>
              <a:ea typeface="Aktiv Grotesk" panose="020B0504020202020204" pitchFamily="34" charset="0"/>
              <a:cs typeface="Aktiv Grotesk" panose="020B0504020202020204" pitchFamily="34" charset="0"/>
            </a:endParaRPr>
          </a:p>
        </p:txBody>
      </p:sp>
      <p:cxnSp>
        <p:nvCxnSpPr>
          <p:cNvPr id="454" name="Google Shape;454;p20"/>
          <p:cNvCxnSpPr/>
          <p:nvPr/>
        </p:nvCxnSpPr>
        <p:spPr>
          <a:xfrm>
            <a:off x="5260259" y="2373847"/>
            <a:ext cx="6250624" cy="0"/>
          </a:xfrm>
          <a:prstGeom prst="straightConnector1">
            <a:avLst/>
          </a:prstGeom>
          <a:noFill/>
          <a:ln w="9525" cap="flat" cmpd="sng">
            <a:solidFill>
              <a:schemeClr val="tx1"/>
            </a:solidFill>
            <a:prstDash val="solid"/>
            <a:round/>
            <a:headEnd type="none" w="sm" len="sm"/>
            <a:tailEnd type="none" w="sm" len="sm"/>
          </a:ln>
        </p:spPr>
      </p:cxnSp>
      <p:sp>
        <p:nvSpPr>
          <p:cNvPr id="455" name="Google Shape;455;p20"/>
          <p:cNvSpPr txBox="1"/>
          <p:nvPr/>
        </p:nvSpPr>
        <p:spPr>
          <a:xfrm>
            <a:off x="5260258" y="1710851"/>
            <a:ext cx="6866719" cy="400000"/>
          </a:xfrm>
          <a:prstGeom prst="rect">
            <a:avLst/>
          </a:prstGeom>
          <a:noFill/>
          <a:ln>
            <a:noFill/>
          </a:ln>
        </p:spPr>
        <p:txBody>
          <a:bodyPr spcFirstLastPara="1" wrap="square" lIns="0" tIns="60933" rIns="0" bIns="60933" anchor="t" anchorCtr="0">
            <a:noAutofit/>
          </a:bodyPr>
          <a:lstStyle/>
          <a:p>
            <a:pPr>
              <a:spcAft>
                <a:spcPts val="1600"/>
              </a:spcAft>
              <a:buSzPts val="1300"/>
            </a:pPr>
            <a:r>
              <a:rPr lang="en-GB" sz="1733" b="1">
                <a:latin typeface="+mj-lt"/>
                <a:ea typeface="Aktiv Grotesk" panose="020B0504020202020204" pitchFamily="34" charset="0"/>
                <a:cs typeface="Aktiv Grotesk" panose="020B0504020202020204" pitchFamily="34" charset="0"/>
                <a:sym typeface="Montserrat"/>
              </a:rPr>
              <a:t>Selected groups of FMCG</a:t>
            </a:r>
            <a:r>
              <a:rPr lang="pl-PL" sz="1733" b="1">
                <a:latin typeface="+mj-lt"/>
                <a:ea typeface="Aktiv Grotesk" panose="020B0504020202020204" pitchFamily="34" charset="0"/>
                <a:cs typeface="Aktiv Grotesk" panose="020B0504020202020204" pitchFamily="34" charset="0"/>
                <a:sym typeface="Montserrat"/>
              </a:rPr>
              <a:t> </a:t>
            </a:r>
            <a:r>
              <a:rPr lang="en-GB" sz="1733" b="1">
                <a:latin typeface="+mj-lt"/>
                <a:ea typeface="Aktiv Grotesk" panose="020B0504020202020204" pitchFamily="34" charset="0"/>
                <a:cs typeface="Aktiv Grotesk" panose="020B0504020202020204" pitchFamily="34" charset="0"/>
                <a:sym typeface="Montserrat"/>
              </a:rPr>
              <a:t>products </a:t>
            </a:r>
            <a:br>
              <a:rPr lang="en-GB" sz="2400" b="1">
                <a:latin typeface="+mj-lt"/>
                <a:ea typeface="Aktiv Grotesk" panose="020B0504020202020204" pitchFamily="34" charset="0"/>
                <a:cs typeface="Aktiv Grotesk" panose="020B0504020202020204" pitchFamily="34" charset="0"/>
                <a:sym typeface="Montserrat"/>
              </a:rPr>
            </a:br>
            <a:r>
              <a:rPr lang="en-GB" sz="1333">
                <a:latin typeface="+mj-lt"/>
                <a:ea typeface="Aktiv Grotesk" panose="020B0504020202020204" pitchFamily="34" charset="0"/>
                <a:cs typeface="Aktiv Grotesk" panose="020B0504020202020204" pitchFamily="34" charset="0"/>
                <a:sym typeface="Montserrat"/>
              </a:rPr>
              <a:t>Sales value % change, MAT Feb’2</a:t>
            </a:r>
            <a:r>
              <a:rPr lang="pl-PL" sz="1333">
                <a:latin typeface="+mj-lt"/>
                <a:ea typeface="Aktiv Grotesk" panose="020B0504020202020204" pitchFamily="34" charset="0"/>
                <a:cs typeface="Aktiv Grotesk" panose="020B0504020202020204" pitchFamily="34" charset="0"/>
                <a:sym typeface="Montserrat"/>
              </a:rPr>
              <a:t>3</a:t>
            </a:r>
            <a:r>
              <a:rPr lang="en-GB" sz="1333">
                <a:latin typeface="+mj-lt"/>
                <a:ea typeface="Aktiv Grotesk" panose="020B0504020202020204" pitchFamily="34" charset="0"/>
                <a:cs typeface="Aktiv Grotesk" panose="020B0504020202020204" pitchFamily="34" charset="0"/>
                <a:sym typeface="Montserrat"/>
              </a:rPr>
              <a:t> vs year ago</a:t>
            </a:r>
            <a:endParaRPr lang="en-GB" sz="2400">
              <a:latin typeface="+mj-lt"/>
              <a:ea typeface="Aktiv Grotesk" panose="020B0504020202020204" pitchFamily="34" charset="0"/>
              <a:cs typeface="Aktiv Grotesk" panose="020B0504020202020204" pitchFamily="34" charset="0"/>
            </a:endParaRPr>
          </a:p>
        </p:txBody>
      </p:sp>
      <p:sp>
        <p:nvSpPr>
          <p:cNvPr id="456" name="Google Shape;456;p20"/>
          <p:cNvSpPr txBox="1"/>
          <p:nvPr/>
        </p:nvSpPr>
        <p:spPr>
          <a:xfrm>
            <a:off x="1675068" y="4004551"/>
            <a:ext cx="1307745" cy="563184"/>
          </a:xfrm>
          <a:prstGeom prst="rect">
            <a:avLst/>
          </a:prstGeom>
          <a:noFill/>
          <a:ln>
            <a:noFill/>
          </a:ln>
        </p:spPr>
        <p:txBody>
          <a:bodyPr spcFirstLastPara="1" wrap="square" lIns="0" tIns="60933" rIns="0" bIns="60933" anchor="t" anchorCtr="0">
            <a:noAutofit/>
          </a:bodyPr>
          <a:lstStyle/>
          <a:p>
            <a:pPr>
              <a:spcAft>
                <a:spcPts val="1600"/>
              </a:spcAft>
              <a:buClr>
                <a:srgbClr val="000000"/>
              </a:buClr>
              <a:buSzPts val="2000"/>
            </a:pPr>
            <a:r>
              <a:rPr lang="en-GB" sz="2667" b="1">
                <a:latin typeface="+mj-lt"/>
                <a:ea typeface="Aktiv Grotesk" panose="020B0504020202020204" pitchFamily="34" charset="0"/>
                <a:cs typeface="Aktiv Grotesk" panose="020B0504020202020204" pitchFamily="34" charset="0"/>
                <a:sym typeface="Montserrat"/>
              </a:rPr>
              <a:t>2</a:t>
            </a:r>
            <a:r>
              <a:rPr lang="pl-PL" sz="2667" b="1">
                <a:latin typeface="+mj-lt"/>
                <a:ea typeface="Aktiv Grotesk" panose="020B0504020202020204" pitchFamily="34" charset="0"/>
                <a:cs typeface="Aktiv Grotesk" panose="020B0504020202020204" pitchFamily="34" charset="0"/>
                <a:sym typeface="Montserrat"/>
              </a:rPr>
              <a:t>53</a:t>
            </a:r>
            <a:r>
              <a:rPr lang="en-GB" sz="2667" b="1">
                <a:latin typeface="+mj-lt"/>
                <a:ea typeface="Aktiv Grotesk" panose="020B0504020202020204" pitchFamily="34" charset="0"/>
                <a:cs typeface="Aktiv Grotesk" panose="020B0504020202020204" pitchFamily="34" charset="0"/>
                <a:sym typeface="Montserrat"/>
              </a:rPr>
              <a:t> </a:t>
            </a:r>
            <a:r>
              <a:rPr lang="en-GB" sz="1067" b="1" err="1">
                <a:latin typeface="+mj-lt"/>
                <a:ea typeface="Aktiv Grotesk" panose="020B0504020202020204" pitchFamily="34" charset="0"/>
                <a:cs typeface="Aktiv Grotesk" panose="020B0504020202020204" pitchFamily="34" charset="0"/>
                <a:sym typeface="Montserrat"/>
              </a:rPr>
              <a:t>mld</a:t>
            </a:r>
            <a:r>
              <a:rPr lang="en-GB" sz="1067" b="1">
                <a:latin typeface="+mj-lt"/>
                <a:ea typeface="Aktiv Grotesk" panose="020B0504020202020204" pitchFamily="34" charset="0"/>
                <a:cs typeface="Aktiv Grotesk" panose="020B0504020202020204" pitchFamily="34" charset="0"/>
                <a:sym typeface="Montserrat"/>
              </a:rPr>
              <a:t> PLN</a:t>
            </a:r>
            <a:endParaRPr lang="en-GB" sz="1867" b="1">
              <a:latin typeface="+mj-lt"/>
              <a:ea typeface="Aktiv Grotesk" panose="020B0504020202020204" pitchFamily="34" charset="0"/>
              <a:cs typeface="Aktiv Grotesk" panose="020B0504020202020204" pitchFamily="34" charset="0"/>
              <a:sym typeface="Montserrat"/>
            </a:endParaRPr>
          </a:p>
        </p:txBody>
      </p:sp>
      <p:sp>
        <p:nvSpPr>
          <p:cNvPr id="457" name="Google Shape;457;p20"/>
          <p:cNvSpPr txBox="1"/>
          <p:nvPr/>
        </p:nvSpPr>
        <p:spPr>
          <a:xfrm>
            <a:off x="2445169" y="2482971"/>
            <a:ext cx="2008983" cy="928079"/>
          </a:xfrm>
          <a:prstGeom prst="rect">
            <a:avLst/>
          </a:prstGeom>
          <a:noFill/>
          <a:ln>
            <a:noFill/>
          </a:ln>
        </p:spPr>
        <p:txBody>
          <a:bodyPr spcFirstLastPara="1" wrap="square" lIns="0" tIns="121900" rIns="0" bIns="121900" anchor="ctr" anchorCtr="0">
            <a:noAutofit/>
          </a:bodyPr>
          <a:lstStyle/>
          <a:p>
            <a:pPr algn="r">
              <a:buClr>
                <a:srgbClr val="000000"/>
              </a:buClr>
              <a:buSzPts val="3200"/>
            </a:pPr>
            <a:r>
              <a:rPr lang="en-GB" sz="4000" b="1">
                <a:latin typeface="+mj-lt"/>
                <a:ea typeface="Aktiv Grotesk" panose="020B0504020202020204" pitchFamily="34" charset="0"/>
                <a:cs typeface="Aktiv Grotesk" panose="020B0504020202020204" pitchFamily="34" charset="0"/>
                <a:sym typeface="Montserrat"/>
              </a:rPr>
              <a:t>+16,6% </a:t>
            </a:r>
            <a:r>
              <a:rPr lang="en-GB" sz="1067" b="1">
                <a:latin typeface="+mj-lt"/>
                <a:ea typeface="Aktiv Grotesk" panose="020B0504020202020204" pitchFamily="34" charset="0"/>
                <a:cs typeface="Aktiv Grotesk" panose="020B0504020202020204" pitchFamily="34" charset="0"/>
                <a:sym typeface="Montserrat"/>
              </a:rPr>
              <a:t>vs year ago</a:t>
            </a:r>
            <a:endParaRPr lang="en-GB" sz="3733">
              <a:latin typeface="+mj-lt"/>
              <a:ea typeface="Aktiv Grotesk" panose="020B0504020202020204" pitchFamily="34" charset="0"/>
              <a:cs typeface="Aktiv Grotesk" panose="020B0504020202020204" pitchFamily="34" charset="0"/>
              <a:sym typeface="Montserrat Light"/>
            </a:endParaRPr>
          </a:p>
        </p:txBody>
      </p:sp>
      <p:sp>
        <p:nvSpPr>
          <p:cNvPr id="458" name="Google Shape;458;p20"/>
          <p:cNvSpPr txBox="1"/>
          <p:nvPr/>
        </p:nvSpPr>
        <p:spPr>
          <a:xfrm>
            <a:off x="9799481" y="4414255"/>
            <a:ext cx="1882672" cy="400000"/>
          </a:xfrm>
          <a:prstGeom prst="rect">
            <a:avLst/>
          </a:prstGeom>
          <a:noFill/>
          <a:ln>
            <a:noFill/>
          </a:ln>
        </p:spPr>
        <p:txBody>
          <a:bodyPr spcFirstLastPara="1" wrap="square" lIns="0" tIns="60933" rIns="0" bIns="60933" anchor="t" anchorCtr="0">
            <a:noAutofit/>
          </a:bodyPr>
          <a:lstStyle/>
          <a:p>
            <a:pPr algn="ctr">
              <a:spcAft>
                <a:spcPts val="1600"/>
              </a:spcAft>
              <a:buClr>
                <a:srgbClr val="000000"/>
              </a:buClr>
              <a:buSzPts val="1100"/>
            </a:pPr>
            <a:r>
              <a:rPr lang="en-GB" sz="2133" b="1">
                <a:latin typeface="+mj-lt"/>
                <a:ea typeface="Aktiv Grotesk" panose="020B0504020202020204" pitchFamily="34" charset="0"/>
                <a:cs typeface="Aktiv Grotesk" panose="020B0504020202020204" pitchFamily="34" charset="0"/>
                <a:sym typeface="Montserrat"/>
              </a:rPr>
              <a:t>Personal care</a:t>
            </a:r>
            <a:r>
              <a:rPr lang="pl-PL" sz="2133" b="1">
                <a:latin typeface="+mj-lt"/>
                <a:ea typeface="Aktiv Grotesk" panose="020B0504020202020204" pitchFamily="34" charset="0"/>
                <a:cs typeface="Aktiv Grotesk" panose="020B0504020202020204" pitchFamily="34" charset="0"/>
                <a:sym typeface="Montserrat"/>
              </a:rPr>
              <a:t> &amp; hygiene**</a:t>
            </a:r>
            <a:endParaRPr lang="en-GB" sz="2133" b="1">
              <a:latin typeface="+mj-lt"/>
              <a:ea typeface="Aktiv Grotesk" panose="020B0504020202020204" pitchFamily="34" charset="0"/>
              <a:cs typeface="Aktiv Grotesk" panose="020B0504020202020204" pitchFamily="34" charset="0"/>
              <a:sym typeface="Montserrat"/>
            </a:endParaRPr>
          </a:p>
        </p:txBody>
      </p:sp>
      <p:sp>
        <p:nvSpPr>
          <p:cNvPr id="459" name="Google Shape;459;p20"/>
          <p:cNvSpPr txBox="1"/>
          <p:nvPr/>
        </p:nvSpPr>
        <p:spPr>
          <a:xfrm>
            <a:off x="7474072" y="3670227"/>
            <a:ext cx="1800000" cy="601396"/>
          </a:xfrm>
          <a:prstGeom prst="rect">
            <a:avLst/>
          </a:prstGeom>
          <a:noFill/>
          <a:ln>
            <a:noFill/>
          </a:ln>
        </p:spPr>
        <p:txBody>
          <a:bodyPr spcFirstLastPara="1" wrap="square" lIns="0" tIns="0" rIns="0" bIns="60933" anchor="t" anchorCtr="0">
            <a:noAutofit/>
          </a:bodyPr>
          <a:lstStyle/>
          <a:p>
            <a:pPr algn="ctr">
              <a:buClr>
                <a:srgbClr val="000000"/>
              </a:buClr>
              <a:buSzPts val="3000"/>
            </a:pPr>
            <a:r>
              <a:rPr lang="pl-PL" sz="4000" b="1">
                <a:latin typeface="+mj-lt"/>
                <a:ea typeface="Aktiv Grotesk" panose="020B0504020202020204" pitchFamily="34" charset="0"/>
                <a:cs typeface="Aktiv Grotesk" panose="020B0504020202020204" pitchFamily="34" charset="0"/>
                <a:sym typeface="Montserrat"/>
              </a:rPr>
              <a:t>+10,8%</a:t>
            </a:r>
          </a:p>
        </p:txBody>
      </p:sp>
      <p:sp>
        <p:nvSpPr>
          <p:cNvPr id="461" name="Google Shape;461;p20"/>
          <p:cNvSpPr txBox="1"/>
          <p:nvPr/>
        </p:nvSpPr>
        <p:spPr>
          <a:xfrm>
            <a:off x="9803264" y="3670227"/>
            <a:ext cx="1800000" cy="601396"/>
          </a:xfrm>
          <a:prstGeom prst="rect">
            <a:avLst/>
          </a:prstGeom>
          <a:noFill/>
          <a:ln>
            <a:noFill/>
          </a:ln>
        </p:spPr>
        <p:txBody>
          <a:bodyPr spcFirstLastPara="1" wrap="square" lIns="0" tIns="0" rIns="0" bIns="60933" anchor="t" anchorCtr="0">
            <a:noAutofit/>
          </a:bodyPr>
          <a:lstStyle/>
          <a:p>
            <a:pPr algn="ctr">
              <a:buClr>
                <a:srgbClr val="000000"/>
              </a:buClr>
              <a:buSzPts val="3000"/>
            </a:pPr>
            <a:r>
              <a:rPr lang="pl-PL" sz="4000" b="1">
                <a:latin typeface="+mj-lt"/>
                <a:ea typeface="Aktiv Grotesk" panose="020B0504020202020204" pitchFamily="34" charset="0"/>
                <a:cs typeface="Aktiv Grotesk" panose="020B0504020202020204" pitchFamily="34" charset="0"/>
                <a:sym typeface="Montserrat"/>
              </a:rPr>
              <a:t>+18,6%</a:t>
            </a:r>
          </a:p>
        </p:txBody>
      </p:sp>
      <p:sp>
        <p:nvSpPr>
          <p:cNvPr id="462" name="Google Shape;462;p20"/>
          <p:cNvSpPr txBox="1"/>
          <p:nvPr/>
        </p:nvSpPr>
        <p:spPr>
          <a:xfrm>
            <a:off x="5458681" y="4495064"/>
            <a:ext cx="1168991" cy="400000"/>
          </a:xfrm>
          <a:prstGeom prst="rect">
            <a:avLst/>
          </a:prstGeom>
          <a:noFill/>
          <a:ln>
            <a:noFill/>
          </a:ln>
        </p:spPr>
        <p:txBody>
          <a:bodyPr spcFirstLastPara="1" wrap="square" lIns="0" tIns="60933" rIns="0" bIns="60933" anchor="t" anchorCtr="0">
            <a:noAutofit/>
          </a:bodyPr>
          <a:lstStyle/>
          <a:p>
            <a:pPr algn="ctr">
              <a:spcAft>
                <a:spcPts val="1600"/>
              </a:spcAft>
              <a:buClr>
                <a:srgbClr val="000000"/>
              </a:buClr>
              <a:buSzPts val="1100"/>
            </a:pPr>
            <a:r>
              <a:rPr lang="pl-PL" sz="2133" b="1">
                <a:latin typeface="+mj-lt"/>
                <a:ea typeface="Aktiv Grotesk" panose="020B0504020202020204" pitchFamily="34" charset="0"/>
                <a:cs typeface="Aktiv Grotesk" panose="020B0504020202020204" pitchFamily="34" charset="0"/>
                <a:sym typeface="Montserrat"/>
              </a:rPr>
              <a:t>Food</a:t>
            </a:r>
            <a:endParaRPr lang="en-GB" sz="2133" b="1">
              <a:latin typeface="+mj-lt"/>
              <a:ea typeface="Aktiv Grotesk" panose="020B0504020202020204" pitchFamily="34" charset="0"/>
              <a:cs typeface="Aktiv Grotesk" panose="020B0504020202020204" pitchFamily="34" charset="0"/>
              <a:sym typeface="Montserrat"/>
            </a:endParaRPr>
          </a:p>
        </p:txBody>
      </p:sp>
      <p:sp>
        <p:nvSpPr>
          <p:cNvPr id="463" name="Google Shape;463;p20"/>
          <p:cNvSpPr txBox="1"/>
          <p:nvPr/>
        </p:nvSpPr>
        <p:spPr>
          <a:xfrm>
            <a:off x="5144879" y="3670227"/>
            <a:ext cx="1800000" cy="601396"/>
          </a:xfrm>
          <a:prstGeom prst="rect">
            <a:avLst/>
          </a:prstGeom>
          <a:noFill/>
          <a:ln>
            <a:noFill/>
          </a:ln>
        </p:spPr>
        <p:txBody>
          <a:bodyPr spcFirstLastPara="1" wrap="square" lIns="0" tIns="0" rIns="0" bIns="60933" anchor="t" anchorCtr="0">
            <a:noAutofit/>
          </a:bodyPr>
          <a:lstStyle/>
          <a:p>
            <a:pPr algn="ctr">
              <a:buClr>
                <a:srgbClr val="000000"/>
              </a:buClr>
              <a:buSzPts val="3000"/>
            </a:pPr>
            <a:r>
              <a:rPr lang="en-GB" sz="4000" b="1">
                <a:latin typeface="+mj-lt"/>
                <a:ea typeface="Aktiv Grotesk" panose="020B0504020202020204" pitchFamily="34" charset="0"/>
                <a:cs typeface="Aktiv Grotesk" panose="020B0504020202020204" pitchFamily="34" charset="0"/>
                <a:sym typeface="Montserrat"/>
              </a:rPr>
              <a:t>+17,7%</a:t>
            </a:r>
          </a:p>
        </p:txBody>
      </p:sp>
      <p:sp>
        <p:nvSpPr>
          <p:cNvPr id="22" name="Google Shape;458;p20">
            <a:extLst>
              <a:ext uri="{FF2B5EF4-FFF2-40B4-BE49-F238E27FC236}">
                <a16:creationId xmlns:a16="http://schemas.microsoft.com/office/drawing/2014/main" id="{30BDA782-8F3A-4669-A52D-E78C287B101F}"/>
              </a:ext>
            </a:extLst>
          </p:cNvPr>
          <p:cNvSpPr txBox="1"/>
          <p:nvPr/>
        </p:nvSpPr>
        <p:spPr>
          <a:xfrm>
            <a:off x="7801075" y="4429821"/>
            <a:ext cx="1168991" cy="400000"/>
          </a:xfrm>
          <a:prstGeom prst="rect">
            <a:avLst/>
          </a:prstGeom>
          <a:noFill/>
          <a:ln>
            <a:noFill/>
          </a:ln>
        </p:spPr>
        <p:txBody>
          <a:bodyPr spcFirstLastPara="1" wrap="square" lIns="0" tIns="60933" rIns="0" bIns="60933" anchor="t" anchorCtr="0">
            <a:noAutofit/>
          </a:bodyPr>
          <a:lstStyle/>
          <a:p>
            <a:pPr algn="ctr">
              <a:spcAft>
                <a:spcPts val="1600"/>
              </a:spcAft>
              <a:buClr>
                <a:srgbClr val="000000"/>
              </a:buClr>
              <a:buSzPts val="1100"/>
            </a:pPr>
            <a:r>
              <a:rPr lang="en-GB" sz="2133" b="1">
                <a:latin typeface="+mj-lt"/>
                <a:ea typeface="Aktiv Grotesk" panose="020B0504020202020204" pitchFamily="34" charset="0"/>
                <a:cs typeface="Aktiv Grotesk" panose="020B0504020202020204" pitchFamily="34" charset="0"/>
                <a:sym typeface="Montserrat"/>
              </a:rPr>
              <a:t>Home care*</a:t>
            </a:r>
          </a:p>
        </p:txBody>
      </p:sp>
      <p:sp>
        <p:nvSpPr>
          <p:cNvPr id="24" name="Rovnoramenný trojúhelník 35">
            <a:extLst>
              <a:ext uri="{FF2B5EF4-FFF2-40B4-BE49-F238E27FC236}">
                <a16:creationId xmlns:a16="http://schemas.microsoft.com/office/drawing/2014/main" id="{09D9240E-D870-4709-8380-DC9833FD1199}"/>
              </a:ext>
            </a:extLst>
          </p:cNvPr>
          <p:cNvSpPr/>
          <p:nvPr/>
        </p:nvSpPr>
        <p:spPr>
          <a:xfrm rot="10800000" flipV="1">
            <a:off x="10525464" y="2860158"/>
            <a:ext cx="355600" cy="306552"/>
          </a:xfrm>
          <a:prstGeom prst="triangle">
            <a:avLst/>
          </a:prstGeom>
          <a:solidFill>
            <a:srgbClr val="2D6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
        <p:nvSpPr>
          <p:cNvPr id="25" name="Rovnoramenný trojúhelník 55">
            <a:extLst>
              <a:ext uri="{FF2B5EF4-FFF2-40B4-BE49-F238E27FC236}">
                <a16:creationId xmlns:a16="http://schemas.microsoft.com/office/drawing/2014/main" id="{A0F34CF5-EBAE-4C26-81C0-8F5B81C988CC}"/>
              </a:ext>
            </a:extLst>
          </p:cNvPr>
          <p:cNvSpPr/>
          <p:nvPr/>
        </p:nvSpPr>
        <p:spPr>
          <a:xfrm rot="10800000" flipV="1">
            <a:off x="5867079" y="2860157"/>
            <a:ext cx="355600" cy="306552"/>
          </a:xfrm>
          <a:prstGeom prst="triangle">
            <a:avLst/>
          </a:prstGeom>
          <a:solidFill>
            <a:srgbClr val="2D6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
        <p:nvSpPr>
          <p:cNvPr id="3" name="Rovnoramenný trojúhelník 55">
            <a:extLst>
              <a:ext uri="{FF2B5EF4-FFF2-40B4-BE49-F238E27FC236}">
                <a16:creationId xmlns:a16="http://schemas.microsoft.com/office/drawing/2014/main" id="{7D539CD0-6DEF-46F8-8EDF-36187DAD39EB}"/>
              </a:ext>
            </a:extLst>
          </p:cNvPr>
          <p:cNvSpPr/>
          <p:nvPr/>
        </p:nvSpPr>
        <p:spPr>
          <a:xfrm rot="10800000" flipV="1">
            <a:off x="8196272" y="2860157"/>
            <a:ext cx="355600" cy="306552"/>
          </a:xfrm>
          <a:prstGeom prst="triangle">
            <a:avLst/>
          </a:prstGeom>
          <a:solidFill>
            <a:srgbClr val="2D6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4225842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9" name="Google Shape;449;p20"/>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GB">
                <a:latin typeface="+mj-lt"/>
                <a:ea typeface="Aktiv Grotesk" panose="020B0504020202020204" pitchFamily="34" charset="0"/>
                <a:cs typeface="Aktiv Grotesk" panose="020B0504020202020204" pitchFamily="34" charset="0"/>
              </a:rPr>
              <a:pPr>
                <a:buSzPts val="1000"/>
              </a:pPr>
              <a:t>3</a:t>
            </a:fld>
            <a:endParaRPr lang="en-GB">
              <a:latin typeface="+mj-lt"/>
              <a:ea typeface="Aktiv Grotesk" panose="020B0504020202020204" pitchFamily="34" charset="0"/>
              <a:cs typeface="Aktiv Grotesk" panose="020B0504020202020204" pitchFamily="34" charset="0"/>
            </a:endParaRPr>
          </a:p>
        </p:txBody>
      </p:sp>
      <p:sp>
        <p:nvSpPr>
          <p:cNvPr id="4" name="Text Placeholder 3">
            <a:extLst>
              <a:ext uri="{FF2B5EF4-FFF2-40B4-BE49-F238E27FC236}">
                <a16:creationId xmlns:a16="http://schemas.microsoft.com/office/drawing/2014/main" id="{DF50019C-5A9E-DD01-9FFF-6FA3D3730EEC}"/>
              </a:ext>
            </a:extLst>
          </p:cNvPr>
          <p:cNvSpPr>
            <a:spLocks noGrp="1"/>
          </p:cNvSpPr>
          <p:nvPr>
            <p:ph type="body" sz="quarter" idx="17"/>
          </p:nvPr>
        </p:nvSpPr>
        <p:spPr/>
        <p:txBody>
          <a:bodyPr/>
          <a:lstStyle/>
          <a:p>
            <a:r>
              <a:rPr lang="pl-PL" dirty="0">
                <a:latin typeface="+mj-lt"/>
              </a:rPr>
              <a:t>Source: NielsenIQ Market Track, last period Feb 2023</a:t>
            </a:r>
          </a:p>
        </p:txBody>
      </p:sp>
      <p:sp>
        <p:nvSpPr>
          <p:cNvPr id="447" name="Google Shape;447;p20"/>
          <p:cNvSpPr txBox="1">
            <a:spLocks noGrp="1"/>
          </p:cNvSpPr>
          <p:nvPr>
            <p:ph type="title"/>
          </p:nvPr>
        </p:nvSpPr>
        <p:spPr>
          <a:prstGeom prst="rect">
            <a:avLst/>
          </a:prstGeom>
          <a:noFill/>
          <a:ln>
            <a:noFill/>
          </a:ln>
        </p:spPr>
        <p:txBody>
          <a:bodyPr spcFirstLastPara="1" vert="horz" wrap="square" lIns="0" tIns="121900" rIns="0" bIns="121900" rtlCol="0" anchor="t" anchorCtr="0">
            <a:noAutofit/>
          </a:bodyPr>
          <a:lstStyle/>
          <a:p>
            <a:r>
              <a:rPr lang="pl-PL" sz="2800" dirty="0"/>
              <a:t>…but the development is driven mainly by price effect</a:t>
            </a:r>
            <a:endParaRPr lang="en-GB" sz="2800" dirty="0"/>
          </a:p>
        </p:txBody>
      </p:sp>
      <p:sp>
        <p:nvSpPr>
          <p:cNvPr id="452" name="Google Shape;452;p20"/>
          <p:cNvSpPr txBox="1"/>
          <p:nvPr/>
        </p:nvSpPr>
        <p:spPr>
          <a:xfrm>
            <a:off x="472866" y="1558451"/>
            <a:ext cx="5813847" cy="400000"/>
          </a:xfrm>
          <a:prstGeom prst="rect">
            <a:avLst/>
          </a:prstGeom>
          <a:noFill/>
          <a:ln>
            <a:noFill/>
          </a:ln>
        </p:spPr>
        <p:txBody>
          <a:bodyPr spcFirstLastPara="1" wrap="square" lIns="0" tIns="60933" rIns="0" bIns="60933" anchor="t" anchorCtr="0">
            <a:noAutofit/>
          </a:bodyPr>
          <a:lstStyle/>
          <a:p>
            <a:pPr>
              <a:spcAft>
                <a:spcPts val="1600"/>
              </a:spcAft>
              <a:buSzPts val="1300"/>
            </a:pPr>
            <a:r>
              <a:rPr lang="en-GB" sz="1733" b="1" dirty="0">
                <a:latin typeface="+mj-lt"/>
                <a:ea typeface="Aktiv Grotesk" panose="020B0504020202020204" pitchFamily="34" charset="0"/>
                <a:cs typeface="Aktiv Grotesk" panose="020B0504020202020204" pitchFamily="34" charset="0"/>
                <a:sym typeface="Montserrat"/>
              </a:rPr>
              <a:t>FMCG basket, MAT Feb’2</a:t>
            </a:r>
            <a:r>
              <a:rPr lang="pl-PL" sz="1733" b="1" dirty="0">
                <a:latin typeface="+mj-lt"/>
                <a:ea typeface="Aktiv Grotesk" panose="020B0504020202020204" pitchFamily="34" charset="0"/>
                <a:cs typeface="Aktiv Grotesk" panose="020B0504020202020204" pitchFamily="34" charset="0"/>
                <a:sym typeface="Montserrat"/>
              </a:rPr>
              <a:t>3, Total Poland</a:t>
            </a:r>
            <a:br>
              <a:rPr lang="en-GB" sz="2400" b="1" dirty="0">
                <a:latin typeface="+mj-lt"/>
                <a:ea typeface="Aktiv Grotesk" panose="020B0504020202020204" pitchFamily="34" charset="0"/>
                <a:cs typeface="Aktiv Grotesk" panose="020B0504020202020204" pitchFamily="34" charset="0"/>
                <a:sym typeface="Montserrat"/>
              </a:rPr>
            </a:br>
            <a:r>
              <a:rPr lang="pl-PL" sz="1333" dirty="0">
                <a:latin typeface="+mj-lt"/>
                <a:ea typeface="Aktiv Grotesk" panose="020B0504020202020204" pitchFamily="34" charset="0"/>
                <a:cs typeface="Aktiv Grotesk" panose="020B0504020202020204" pitchFamily="34" charset="0"/>
                <a:sym typeface="Montserrat"/>
              </a:rPr>
              <a:t>Sales value decomposition</a:t>
            </a:r>
            <a:endParaRPr lang="en-GB" sz="2400" dirty="0">
              <a:latin typeface="+mj-lt"/>
              <a:ea typeface="Aktiv Grotesk" panose="020B0504020202020204" pitchFamily="34" charset="0"/>
              <a:cs typeface="Aktiv Grotesk" panose="020B0504020202020204" pitchFamily="34" charset="0"/>
            </a:endParaRPr>
          </a:p>
        </p:txBody>
      </p:sp>
      <p:graphicFrame>
        <p:nvGraphicFramePr>
          <p:cNvPr id="5" name="Object 4">
            <a:extLst>
              <a:ext uri="{FF2B5EF4-FFF2-40B4-BE49-F238E27FC236}">
                <a16:creationId xmlns:a16="http://schemas.microsoft.com/office/drawing/2014/main" id="{A5318F11-53E7-60CA-A33D-0C5EC16C86C8}"/>
              </a:ext>
            </a:extLst>
          </p:cNvPr>
          <p:cNvGraphicFramePr>
            <a:graphicFrameLocks/>
          </p:cNvGraphicFramePr>
          <p:nvPr>
            <p:extLst>
              <p:ext uri="{D42A27DB-BD31-4B8C-83A1-F6EECF244321}">
                <p14:modId xmlns:p14="http://schemas.microsoft.com/office/powerpoint/2010/main" val="270457196"/>
              </p:ext>
            </p:extLst>
          </p:nvPr>
        </p:nvGraphicFramePr>
        <p:xfrm>
          <a:off x="69342" y="1980169"/>
          <a:ext cx="11926905" cy="38698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0ED1A73B-A3B3-EA48-4D22-146CC8676209}"/>
              </a:ext>
            </a:extLst>
          </p:cNvPr>
          <p:cNvGraphicFramePr>
            <a:graphicFrameLocks noGrp="1"/>
          </p:cNvGraphicFramePr>
          <p:nvPr>
            <p:extLst>
              <p:ext uri="{D42A27DB-BD31-4B8C-83A1-F6EECF244321}">
                <p14:modId xmlns:p14="http://schemas.microsoft.com/office/powerpoint/2010/main" val="1699299338"/>
              </p:ext>
            </p:extLst>
          </p:nvPr>
        </p:nvGraphicFramePr>
        <p:xfrm>
          <a:off x="510966" y="5088188"/>
          <a:ext cx="11033334" cy="192405"/>
        </p:xfrm>
        <a:graphic>
          <a:graphicData uri="http://schemas.openxmlformats.org/drawingml/2006/table">
            <a:tbl>
              <a:tblPr>
                <a:tableStyleId>{073A0DAA-6AF3-43AB-8588-CEC1D06C72B9}</a:tableStyleId>
              </a:tblPr>
              <a:tblGrid>
                <a:gridCol w="3677778">
                  <a:extLst>
                    <a:ext uri="{9D8B030D-6E8A-4147-A177-3AD203B41FA5}">
                      <a16:colId xmlns:a16="http://schemas.microsoft.com/office/drawing/2014/main" val="475719742"/>
                    </a:ext>
                  </a:extLst>
                </a:gridCol>
                <a:gridCol w="3677778">
                  <a:extLst>
                    <a:ext uri="{9D8B030D-6E8A-4147-A177-3AD203B41FA5}">
                      <a16:colId xmlns:a16="http://schemas.microsoft.com/office/drawing/2014/main" val="1644731928"/>
                    </a:ext>
                  </a:extLst>
                </a:gridCol>
                <a:gridCol w="3677778">
                  <a:extLst>
                    <a:ext uri="{9D8B030D-6E8A-4147-A177-3AD203B41FA5}">
                      <a16:colId xmlns:a16="http://schemas.microsoft.com/office/drawing/2014/main" val="616263658"/>
                    </a:ext>
                  </a:extLst>
                </a:gridCol>
              </a:tblGrid>
              <a:tr h="190500">
                <a:tc>
                  <a:txBody>
                    <a:bodyPr/>
                    <a:lstStyle/>
                    <a:p>
                      <a:pPr algn="ctr" fontAlgn="b"/>
                      <a:r>
                        <a:rPr lang="pl-PL" sz="1200" u="none" strike="noStrike" dirty="0">
                          <a:solidFill>
                            <a:schemeClr val="tx1"/>
                          </a:solidFill>
                          <a:effectLst/>
                        </a:rPr>
                        <a:t>Food &amp; Beverages</a:t>
                      </a:r>
                      <a:endParaRPr lang="pl-PL" sz="12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pl-PL" sz="1200" u="none" strike="noStrike">
                          <a:solidFill>
                            <a:schemeClr val="tx1"/>
                          </a:solidFill>
                          <a:effectLst/>
                        </a:rPr>
                        <a:t>Beauty &amp; Home Care</a:t>
                      </a:r>
                      <a:endParaRPr lang="pl-PL" sz="12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pl-PL" sz="1200" u="none" strike="noStrike" dirty="0">
                          <a:solidFill>
                            <a:schemeClr val="tx1"/>
                          </a:solidFill>
                          <a:effectLst/>
                        </a:rPr>
                        <a:t>Cigarettes Industry</a:t>
                      </a:r>
                      <a:endParaRPr lang="pl-PL" sz="1200" b="0" i="0" u="none" strike="noStrike" dirty="0">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261278350"/>
                  </a:ext>
                </a:extLst>
              </a:tr>
            </a:tbl>
          </a:graphicData>
        </a:graphic>
      </p:graphicFrame>
      <p:cxnSp>
        <p:nvCxnSpPr>
          <p:cNvPr id="8" name="Google Shape;1653;p121">
            <a:extLst>
              <a:ext uri="{FF2B5EF4-FFF2-40B4-BE49-F238E27FC236}">
                <a16:creationId xmlns:a16="http://schemas.microsoft.com/office/drawing/2014/main" id="{EEF068A7-4C69-DBD2-2C01-E3233D88FD4D}"/>
              </a:ext>
            </a:extLst>
          </p:cNvPr>
          <p:cNvCxnSpPr/>
          <p:nvPr/>
        </p:nvCxnSpPr>
        <p:spPr>
          <a:xfrm>
            <a:off x="472867" y="2197001"/>
            <a:ext cx="11196400" cy="0"/>
          </a:xfrm>
          <a:prstGeom prst="straightConnector1">
            <a:avLst/>
          </a:prstGeom>
          <a:noFill/>
          <a:ln w="9525" cap="flat" cmpd="sng">
            <a:solidFill>
              <a:schemeClr val="tx1"/>
            </a:solidFill>
            <a:prstDash val="solid"/>
            <a:round/>
            <a:headEnd type="none" w="med" len="med"/>
            <a:tailEnd type="none" w="med" len="med"/>
          </a:ln>
        </p:spPr>
      </p:cxnSp>
    </p:spTree>
    <p:extLst>
      <p:ext uri="{BB962C8B-B14F-4D97-AF65-F5344CB8AC3E}">
        <p14:creationId xmlns:p14="http://schemas.microsoft.com/office/powerpoint/2010/main" val="122966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FACF85-FA12-E200-0D9C-DDD20B11FDB6}"/>
              </a:ext>
            </a:extLst>
          </p:cNvPr>
          <p:cNvSpPr>
            <a:spLocks noGrp="1"/>
          </p:cNvSpPr>
          <p:nvPr>
            <p:ph type="body" sz="quarter" idx="17"/>
          </p:nvPr>
        </p:nvSpPr>
        <p:spPr/>
        <p:txBody>
          <a:bodyPr/>
          <a:lstStyle/>
          <a:p>
            <a:r>
              <a:rPr lang="en-US" dirty="0">
                <a:latin typeface="+mj-lt"/>
              </a:rPr>
              <a:t>Base: All shoppers 2018 (n=1497,1499),  2019 (n=1511,1509),  2021 (n=1518,1518), 2022 (n=1513, 1515)</a:t>
            </a:r>
            <a:r>
              <a:rPr lang="pl-PL" dirty="0">
                <a:latin typeface="+mj-lt"/>
              </a:rPr>
              <a:t>, </a:t>
            </a:r>
            <a:r>
              <a:rPr lang="pt-BR" dirty="0">
                <a:latin typeface="+mj-lt"/>
              </a:rPr>
              <a:t>2023 (n=1504, n=1503)</a:t>
            </a:r>
            <a:endParaRPr lang="en-US" dirty="0">
              <a:latin typeface="+mj-lt"/>
            </a:endParaRPr>
          </a:p>
          <a:p>
            <a:r>
              <a:rPr lang="en-US" dirty="0">
                <a:latin typeface="+mj-lt"/>
              </a:rPr>
              <a:t>Ref.: Q9a. Please estimate how much your household would usually spend in a month on food, groceries and personal care items. Q9b. Roughly how much is spent on Fresh Food – Meat, Fish, and Vegetables etc.?</a:t>
            </a:r>
          </a:p>
        </p:txBody>
      </p:sp>
      <p:sp>
        <p:nvSpPr>
          <p:cNvPr id="4" name="Title 3"/>
          <p:cNvSpPr>
            <a:spLocks noGrp="1"/>
          </p:cNvSpPr>
          <p:nvPr>
            <p:ph type="title"/>
          </p:nvPr>
        </p:nvSpPr>
        <p:spPr/>
        <p:txBody>
          <a:bodyPr anchor="t"/>
          <a:lstStyle/>
          <a:p>
            <a:r>
              <a:rPr lang="en-US" sz="2800"/>
              <a:t>Expenditure on food and personal hygiene have increased significantly due to inflation. For the first time in years, the share of spending on fresh food has fallen</a:t>
            </a:r>
            <a:endParaRPr lang="en-GB" sz="2800"/>
          </a:p>
        </p:txBody>
      </p:sp>
      <p:cxnSp>
        <p:nvCxnSpPr>
          <p:cNvPr id="8" name="Google Shape;1653;p121"/>
          <p:cNvCxnSpPr/>
          <p:nvPr/>
        </p:nvCxnSpPr>
        <p:spPr>
          <a:xfrm>
            <a:off x="472867" y="2197001"/>
            <a:ext cx="11196400" cy="0"/>
          </a:xfrm>
          <a:prstGeom prst="straightConnector1">
            <a:avLst/>
          </a:prstGeom>
          <a:noFill/>
          <a:ln w="9525" cap="flat" cmpd="sng">
            <a:solidFill>
              <a:schemeClr val="tx1"/>
            </a:solidFill>
            <a:prstDash val="solid"/>
            <a:round/>
            <a:headEnd type="none" w="med" len="med"/>
            <a:tailEnd type="none" w="med" len="med"/>
          </a:ln>
        </p:spPr>
      </p:cxnSp>
      <p:sp>
        <p:nvSpPr>
          <p:cNvPr id="9" name="Google Shape;1654;p121"/>
          <p:cNvSpPr txBox="1"/>
          <p:nvPr/>
        </p:nvSpPr>
        <p:spPr>
          <a:xfrm>
            <a:off x="472866" y="1721896"/>
            <a:ext cx="6000505" cy="400000"/>
          </a:xfrm>
          <a:prstGeom prst="rect">
            <a:avLst/>
          </a:prstGeom>
          <a:noFill/>
          <a:ln>
            <a:noFill/>
          </a:ln>
        </p:spPr>
        <p:txBody>
          <a:bodyPr spcFirstLastPara="1" wrap="square" lIns="0" tIns="60933" rIns="0" bIns="60933" anchor="t" anchorCtr="0">
            <a:noAutofit/>
          </a:bodyPr>
          <a:lstStyle/>
          <a:p>
            <a:pPr>
              <a:spcAft>
                <a:spcPts val="1600"/>
              </a:spcAft>
              <a:buSzPts val="1100"/>
            </a:pPr>
            <a:r>
              <a:rPr lang="en-GB" sz="1733" b="1">
                <a:latin typeface="+mj-lt"/>
                <a:ea typeface="Aktiv Grotesk" panose="020B0504020202020204" pitchFamily="34" charset="0"/>
                <a:cs typeface="Aktiv Grotesk" panose="020B0504020202020204" pitchFamily="34" charset="0"/>
                <a:sym typeface="Montserrat"/>
              </a:rPr>
              <a:t>Average monthly FMCG categories spend (PLN)</a:t>
            </a:r>
          </a:p>
        </p:txBody>
      </p:sp>
      <p:graphicFrame>
        <p:nvGraphicFramePr>
          <p:cNvPr id="11" name="Content Placeholder 5"/>
          <p:cNvGraphicFramePr>
            <a:graphicFrameLocks/>
          </p:cNvGraphicFramePr>
          <p:nvPr>
            <p:extLst>
              <p:ext uri="{D42A27DB-BD31-4B8C-83A1-F6EECF244321}">
                <p14:modId xmlns:p14="http://schemas.microsoft.com/office/powerpoint/2010/main" val="2225310620"/>
              </p:ext>
            </p:extLst>
          </p:nvPr>
        </p:nvGraphicFramePr>
        <p:xfrm>
          <a:off x="958852" y="2558178"/>
          <a:ext cx="10383297" cy="3324471"/>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a:spLocks noChangeAspect="1"/>
          </p:cNvSpPr>
          <p:nvPr/>
        </p:nvSpPr>
        <p:spPr>
          <a:xfrm>
            <a:off x="1785257" y="4939139"/>
            <a:ext cx="624115" cy="6241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
        <p:nvSpPr>
          <p:cNvPr id="13" name="Oval 12"/>
          <p:cNvSpPr>
            <a:spLocks noChangeAspect="1"/>
          </p:cNvSpPr>
          <p:nvPr/>
        </p:nvSpPr>
        <p:spPr>
          <a:xfrm>
            <a:off x="3772937" y="4939139"/>
            <a:ext cx="624115" cy="6241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
        <p:nvSpPr>
          <p:cNvPr id="14" name="Oval 13"/>
          <p:cNvSpPr>
            <a:spLocks noChangeAspect="1"/>
          </p:cNvSpPr>
          <p:nvPr/>
        </p:nvSpPr>
        <p:spPr>
          <a:xfrm>
            <a:off x="5760617" y="4939139"/>
            <a:ext cx="624115" cy="6241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
        <p:nvSpPr>
          <p:cNvPr id="15" name="Oval 14"/>
          <p:cNvSpPr>
            <a:spLocks noChangeAspect="1"/>
          </p:cNvSpPr>
          <p:nvPr/>
        </p:nvSpPr>
        <p:spPr>
          <a:xfrm>
            <a:off x="7748297" y="4939139"/>
            <a:ext cx="624115" cy="6241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sp>
        <p:nvSpPr>
          <p:cNvPr id="16" name="Oval 15"/>
          <p:cNvSpPr>
            <a:spLocks noChangeAspect="1"/>
          </p:cNvSpPr>
          <p:nvPr/>
        </p:nvSpPr>
        <p:spPr>
          <a:xfrm>
            <a:off x="9735977" y="4939139"/>
            <a:ext cx="624115" cy="6241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a typeface="Aktiv Grotesk" panose="020B0504020202020204" pitchFamily="34" charset="0"/>
              <a:cs typeface="Aktiv Grotesk" panose="020B05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05774498"/>
              </p:ext>
            </p:extLst>
          </p:nvPr>
        </p:nvGraphicFramePr>
        <p:xfrm>
          <a:off x="1103446" y="5045787"/>
          <a:ext cx="9941925" cy="392007"/>
        </p:xfrm>
        <a:graphic>
          <a:graphicData uri="http://schemas.openxmlformats.org/drawingml/2006/table">
            <a:tbl>
              <a:tblPr>
                <a:tableStyleId>{5C22544A-7EE6-4342-B048-85BDC9FD1C3A}</a:tableStyleId>
              </a:tblPr>
              <a:tblGrid>
                <a:gridCol w="1988385">
                  <a:extLst>
                    <a:ext uri="{9D8B030D-6E8A-4147-A177-3AD203B41FA5}">
                      <a16:colId xmlns:a16="http://schemas.microsoft.com/office/drawing/2014/main" val="20000"/>
                    </a:ext>
                  </a:extLst>
                </a:gridCol>
                <a:gridCol w="1988385">
                  <a:extLst>
                    <a:ext uri="{9D8B030D-6E8A-4147-A177-3AD203B41FA5}">
                      <a16:colId xmlns:a16="http://schemas.microsoft.com/office/drawing/2014/main" val="20001"/>
                    </a:ext>
                  </a:extLst>
                </a:gridCol>
                <a:gridCol w="1988385">
                  <a:extLst>
                    <a:ext uri="{9D8B030D-6E8A-4147-A177-3AD203B41FA5}">
                      <a16:colId xmlns:a16="http://schemas.microsoft.com/office/drawing/2014/main" val="20002"/>
                    </a:ext>
                  </a:extLst>
                </a:gridCol>
                <a:gridCol w="1988385">
                  <a:extLst>
                    <a:ext uri="{9D8B030D-6E8A-4147-A177-3AD203B41FA5}">
                      <a16:colId xmlns:a16="http://schemas.microsoft.com/office/drawing/2014/main" val="20003"/>
                    </a:ext>
                  </a:extLst>
                </a:gridCol>
                <a:gridCol w="1988385">
                  <a:extLst>
                    <a:ext uri="{9D8B030D-6E8A-4147-A177-3AD203B41FA5}">
                      <a16:colId xmlns:a16="http://schemas.microsoft.com/office/drawing/2014/main" val="20004"/>
                    </a:ext>
                  </a:extLst>
                </a:gridCol>
              </a:tblGrid>
              <a:tr h="392007">
                <a:tc>
                  <a:txBody>
                    <a:bodyPr/>
                    <a:lstStyle/>
                    <a:p>
                      <a:pPr algn="ctr" fontAlgn="b"/>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4</a:t>
                      </a:r>
                      <a:r>
                        <a:rPr lang="pl-PL" sz="1600" b="0" i="0" u="none" strike="noStrike">
                          <a:solidFill>
                            <a:schemeClr val="tx1"/>
                          </a:solidFill>
                          <a:effectLst/>
                          <a:latin typeface="+mj-lt"/>
                          <a:ea typeface="Aktiv Grotesk" panose="020B0504020202020204" pitchFamily="34" charset="0"/>
                          <a:cs typeface="Aktiv Grotesk" panose="020B0504020202020204" pitchFamily="34" charset="0"/>
                        </a:rPr>
                        <a:t>5</a:t>
                      </a:r>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4</a:t>
                      </a:r>
                      <a:r>
                        <a:rPr lang="pl-PL" sz="1600" b="0" i="0" u="none" strike="noStrike">
                          <a:solidFill>
                            <a:schemeClr val="tx1"/>
                          </a:solidFill>
                          <a:effectLst/>
                          <a:latin typeface="+mj-lt"/>
                          <a:ea typeface="Aktiv Grotesk" panose="020B0504020202020204" pitchFamily="34" charset="0"/>
                          <a:cs typeface="Aktiv Grotesk" panose="020B0504020202020204" pitchFamily="34" charset="0"/>
                        </a:rPr>
                        <a:t>5</a:t>
                      </a:r>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45%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4</a:t>
                      </a:r>
                      <a:r>
                        <a:rPr lang="pl-PL" sz="1600" b="0" i="0" u="none" strike="noStrike">
                          <a:solidFill>
                            <a:schemeClr val="tx1"/>
                          </a:solidFill>
                          <a:effectLst/>
                          <a:latin typeface="+mj-lt"/>
                          <a:ea typeface="Aktiv Grotesk" panose="020B0504020202020204" pitchFamily="34" charset="0"/>
                          <a:cs typeface="Aktiv Grotesk" panose="020B0504020202020204" pitchFamily="34" charset="0"/>
                        </a:rPr>
                        <a:t>6</a:t>
                      </a:r>
                      <a:r>
                        <a:rPr lang="lt-LT" sz="1600" b="0" i="0" u="none" strike="noStrike">
                          <a:solidFill>
                            <a:schemeClr val="tx1"/>
                          </a:solidFill>
                          <a:effectLst/>
                          <a:latin typeface="+mj-lt"/>
                          <a:ea typeface="Aktiv Grotesk" panose="020B0504020202020204" pitchFamily="34" charset="0"/>
                          <a:cs typeface="Aktiv Grotesk" panose="020B050402020202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lt-LT" sz="1600" b="1" i="0" u="none" strike="noStrike" dirty="0">
                          <a:solidFill>
                            <a:schemeClr val="bg2"/>
                          </a:solidFill>
                          <a:effectLst/>
                          <a:latin typeface="+mj-lt"/>
                          <a:ea typeface="Aktiv Grotesk" panose="020B0504020202020204" pitchFamily="34" charset="0"/>
                          <a:cs typeface="Aktiv Grotesk" panose="020B0504020202020204" pitchFamily="34" charset="0"/>
                        </a:rPr>
                        <a:t>4</a:t>
                      </a:r>
                      <a:r>
                        <a:rPr lang="pl-PL" sz="1600" b="1" i="0" u="none" strike="noStrike" dirty="0">
                          <a:solidFill>
                            <a:schemeClr val="bg2"/>
                          </a:solidFill>
                          <a:effectLst/>
                          <a:latin typeface="+mj-lt"/>
                          <a:ea typeface="Aktiv Grotesk" panose="020B0504020202020204" pitchFamily="34" charset="0"/>
                          <a:cs typeface="Aktiv Grotesk" panose="020B0504020202020204" pitchFamily="34" charset="0"/>
                        </a:rPr>
                        <a:t>2</a:t>
                      </a:r>
                      <a:r>
                        <a:rPr lang="lt-LT" sz="1600" b="1" i="0" u="none" strike="noStrike" dirty="0">
                          <a:solidFill>
                            <a:schemeClr val="bg2"/>
                          </a:solidFill>
                          <a:effectLst/>
                          <a:latin typeface="+mj-lt"/>
                          <a:ea typeface="Aktiv Grotesk" panose="020B0504020202020204" pitchFamily="34" charset="0"/>
                          <a:cs typeface="Aktiv Grotesk" panose="020B0504020202020204" pitchFamily="34" charset="0"/>
                        </a:rPr>
                        <a: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Oval 16"/>
          <p:cNvSpPr>
            <a:spLocks noChangeAspect="1"/>
          </p:cNvSpPr>
          <p:nvPr/>
        </p:nvSpPr>
        <p:spPr>
          <a:xfrm rot="10800000" flipH="1" flipV="1">
            <a:off x="3967019" y="2790025"/>
            <a:ext cx="384000" cy="384000"/>
          </a:xfrm>
          <a:prstGeom prst="ellipse">
            <a:avLst/>
          </a:prstGeom>
          <a:solidFill>
            <a:schemeClr val="bg1"/>
          </a:solid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1219170">
              <a:defRPr/>
            </a:pPr>
            <a:r>
              <a:rPr lang="en-GB" sz="1467" b="1" kern="0">
                <a:solidFill>
                  <a:schemeClr val="tx1"/>
                </a:solidFill>
                <a:latin typeface="+mj-lt"/>
                <a:ea typeface="Aktiv Grotesk" panose="020B0504020202020204" pitchFamily="34" charset="0"/>
                <a:cs typeface="Aktiv Grotesk" panose="020B0504020202020204" pitchFamily="34" charset="0"/>
                <a:sym typeface="Arial"/>
              </a:rPr>
              <a:t>%</a:t>
            </a:r>
          </a:p>
        </p:txBody>
      </p:sp>
      <p:sp>
        <p:nvSpPr>
          <p:cNvPr id="18" name="TextBox 17"/>
          <p:cNvSpPr txBox="1"/>
          <p:nvPr/>
        </p:nvSpPr>
        <p:spPr>
          <a:xfrm>
            <a:off x="4329706" y="2822996"/>
            <a:ext cx="4205551" cy="276999"/>
          </a:xfrm>
          <a:prstGeom prst="rect">
            <a:avLst/>
          </a:prstGeom>
          <a:noFill/>
        </p:spPr>
        <p:txBody>
          <a:bodyPr wrap="square" rtlCol="0">
            <a:spAutoFit/>
          </a:bodyPr>
          <a:lstStyle/>
          <a:p>
            <a:pPr defTabSz="1219170">
              <a:defRPr/>
            </a:pPr>
            <a:r>
              <a:rPr lang="en-GB" sz="1200" kern="0">
                <a:latin typeface="+mj-lt"/>
                <a:ea typeface="Aktiv Grotesk" panose="020B0504020202020204" pitchFamily="34" charset="0"/>
                <a:cs typeface="Aktiv Grotesk" panose="020B0504020202020204" pitchFamily="34" charset="0"/>
                <a:sym typeface="Arial"/>
              </a:rPr>
              <a:t>Fresh food as a % of total expenditure</a:t>
            </a:r>
          </a:p>
        </p:txBody>
      </p:sp>
      <p:sp>
        <p:nvSpPr>
          <p:cNvPr id="7" name="TextBox 6"/>
          <p:cNvSpPr txBox="1"/>
          <p:nvPr/>
        </p:nvSpPr>
        <p:spPr>
          <a:xfrm>
            <a:off x="2494181" y="3621870"/>
            <a:ext cx="548548" cy="307777"/>
          </a:xfrm>
          <a:prstGeom prst="rect">
            <a:avLst/>
          </a:prstGeom>
          <a:noFill/>
        </p:spPr>
        <p:txBody>
          <a:bodyPr wrap="none" rtlCol="0">
            <a:spAutoFit/>
          </a:bodyPr>
          <a:lstStyle/>
          <a:p>
            <a:r>
              <a:rPr lang="en-GB" sz="1400">
                <a:latin typeface="+mj-lt"/>
                <a:ea typeface="Aktiv Grotesk" panose="020B0504020202020204" pitchFamily="34" charset="0"/>
                <a:cs typeface="Aktiv Grotesk" panose="020B0504020202020204" pitchFamily="34" charset="0"/>
              </a:rPr>
              <a:t>+</a:t>
            </a:r>
            <a:r>
              <a:rPr lang="pl-PL" sz="1400">
                <a:latin typeface="+mj-lt"/>
                <a:ea typeface="Aktiv Grotesk" panose="020B0504020202020204" pitchFamily="34" charset="0"/>
                <a:cs typeface="Aktiv Grotesk" panose="020B0504020202020204" pitchFamily="34" charset="0"/>
              </a:rPr>
              <a:t>5</a:t>
            </a:r>
            <a:r>
              <a:rPr lang="en-GB" sz="1400">
                <a:latin typeface="+mj-lt"/>
                <a:ea typeface="Aktiv Grotesk" panose="020B0504020202020204" pitchFamily="34" charset="0"/>
                <a:cs typeface="Aktiv Grotesk" panose="020B0504020202020204" pitchFamily="34" charset="0"/>
              </a:rPr>
              <a:t>%</a:t>
            </a:r>
          </a:p>
        </p:txBody>
      </p:sp>
      <p:sp>
        <p:nvSpPr>
          <p:cNvPr id="19" name="Arc 18"/>
          <p:cNvSpPr/>
          <p:nvPr/>
        </p:nvSpPr>
        <p:spPr>
          <a:xfrm rot="21013215">
            <a:off x="1953298" y="3652265"/>
            <a:ext cx="1477559" cy="624000"/>
          </a:xfrm>
          <a:prstGeom prst="arc">
            <a:avLst>
              <a:gd name="adj1" fmla="val 11528313"/>
              <a:gd name="adj2" fmla="val 0"/>
            </a:avLst>
          </a:prstGeom>
          <a:ln>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GB" sz="1467">
              <a:latin typeface="+mj-lt"/>
            </a:endParaRPr>
          </a:p>
        </p:txBody>
      </p:sp>
      <p:sp>
        <p:nvSpPr>
          <p:cNvPr id="20" name="TextBox 19"/>
          <p:cNvSpPr txBox="1"/>
          <p:nvPr/>
        </p:nvSpPr>
        <p:spPr>
          <a:xfrm>
            <a:off x="4450477" y="3434147"/>
            <a:ext cx="548548" cy="307777"/>
          </a:xfrm>
          <a:prstGeom prst="rect">
            <a:avLst/>
          </a:prstGeom>
          <a:noFill/>
        </p:spPr>
        <p:txBody>
          <a:bodyPr wrap="none" rtlCol="0">
            <a:spAutoFit/>
          </a:bodyPr>
          <a:lstStyle/>
          <a:p>
            <a:r>
              <a:rPr lang="en-GB" sz="1400">
                <a:latin typeface="+mj-lt"/>
                <a:ea typeface="Aktiv Grotesk" panose="020B0504020202020204" pitchFamily="34" charset="0"/>
                <a:cs typeface="Aktiv Grotesk" panose="020B0504020202020204" pitchFamily="34" charset="0"/>
              </a:rPr>
              <a:t>+</a:t>
            </a:r>
            <a:r>
              <a:rPr lang="pl-PL" sz="1400">
                <a:latin typeface="+mj-lt"/>
                <a:ea typeface="Aktiv Grotesk" panose="020B0504020202020204" pitchFamily="34" charset="0"/>
                <a:cs typeface="Aktiv Grotesk" panose="020B0504020202020204" pitchFamily="34" charset="0"/>
              </a:rPr>
              <a:t>9</a:t>
            </a:r>
            <a:r>
              <a:rPr lang="en-GB" sz="1400">
                <a:latin typeface="+mj-lt"/>
                <a:ea typeface="Aktiv Grotesk" panose="020B0504020202020204" pitchFamily="34" charset="0"/>
                <a:cs typeface="Aktiv Grotesk" panose="020B0504020202020204" pitchFamily="34" charset="0"/>
              </a:rPr>
              <a:t>%</a:t>
            </a:r>
          </a:p>
        </p:txBody>
      </p:sp>
      <p:sp>
        <p:nvSpPr>
          <p:cNvPr id="21" name="Arc 20"/>
          <p:cNvSpPr/>
          <p:nvPr/>
        </p:nvSpPr>
        <p:spPr>
          <a:xfrm rot="21013215">
            <a:off x="3909594" y="3464543"/>
            <a:ext cx="1477559" cy="624000"/>
          </a:xfrm>
          <a:prstGeom prst="arc">
            <a:avLst>
              <a:gd name="adj1" fmla="val 11528313"/>
              <a:gd name="adj2" fmla="val 0"/>
            </a:avLst>
          </a:prstGeom>
          <a:ln>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GB" sz="1467">
              <a:latin typeface="+mj-lt"/>
            </a:endParaRPr>
          </a:p>
        </p:txBody>
      </p:sp>
      <p:sp>
        <p:nvSpPr>
          <p:cNvPr id="22" name="TextBox 21"/>
          <p:cNvSpPr txBox="1"/>
          <p:nvPr/>
        </p:nvSpPr>
        <p:spPr>
          <a:xfrm>
            <a:off x="6396977" y="3323911"/>
            <a:ext cx="548548" cy="307777"/>
          </a:xfrm>
          <a:prstGeom prst="rect">
            <a:avLst/>
          </a:prstGeom>
          <a:noFill/>
        </p:spPr>
        <p:txBody>
          <a:bodyPr wrap="none" rtlCol="0">
            <a:spAutoFit/>
          </a:bodyPr>
          <a:lstStyle/>
          <a:p>
            <a:r>
              <a:rPr lang="en-GB" sz="1400">
                <a:latin typeface="+mj-lt"/>
                <a:ea typeface="Aktiv Grotesk" panose="020B0504020202020204" pitchFamily="34" charset="0"/>
                <a:cs typeface="Aktiv Grotesk" panose="020B0504020202020204" pitchFamily="34" charset="0"/>
              </a:rPr>
              <a:t>+</a:t>
            </a:r>
            <a:r>
              <a:rPr lang="pl-PL" sz="1400">
                <a:latin typeface="+mj-lt"/>
                <a:ea typeface="Aktiv Grotesk" panose="020B0504020202020204" pitchFamily="34" charset="0"/>
                <a:cs typeface="Aktiv Grotesk" panose="020B0504020202020204" pitchFamily="34" charset="0"/>
              </a:rPr>
              <a:t>1</a:t>
            </a:r>
            <a:r>
              <a:rPr lang="en-GB" sz="1400">
                <a:latin typeface="+mj-lt"/>
                <a:ea typeface="Aktiv Grotesk" panose="020B0504020202020204" pitchFamily="34" charset="0"/>
                <a:cs typeface="Aktiv Grotesk" panose="020B0504020202020204" pitchFamily="34" charset="0"/>
              </a:rPr>
              <a:t>%</a:t>
            </a:r>
          </a:p>
        </p:txBody>
      </p:sp>
      <p:sp>
        <p:nvSpPr>
          <p:cNvPr id="23" name="Arc 22"/>
          <p:cNvSpPr/>
          <p:nvPr/>
        </p:nvSpPr>
        <p:spPr>
          <a:xfrm rot="21013215">
            <a:off x="5856094" y="3354307"/>
            <a:ext cx="1477559" cy="624000"/>
          </a:xfrm>
          <a:prstGeom prst="arc">
            <a:avLst>
              <a:gd name="adj1" fmla="val 11528313"/>
              <a:gd name="adj2" fmla="val 0"/>
            </a:avLst>
          </a:prstGeom>
          <a:ln>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GB" sz="1467">
              <a:latin typeface="+mj-lt"/>
            </a:endParaRPr>
          </a:p>
        </p:txBody>
      </p:sp>
      <p:sp>
        <p:nvSpPr>
          <p:cNvPr id="24" name="TextBox 23"/>
          <p:cNvSpPr txBox="1"/>
          <p:nvPr/>
        </p:nvSpPr>
        <p:spPr>
          <a:xfrm>
            <a:off x="8380094" y="3162307"/>
            <a:ext cx="647934" cy="307777"/>
          </a:xfrm>
          <a:prstGeom prst="rect">
            <a:avLst/>
          </a:prstGeom>
          <a:noFill/>
        </p:spPr>
        <p:txBody>
          <a:bodyPr wrap="none" rtlCol="0">
            <a:spAutoFit/>
          </a:bodyPr>
          <a:lstStyle/>
          <a:p>
            <a:r>
              <a:rPr lang="en-GB" sz="1400">
                <a:latin typeface="+mj-lt"/>
                <a:ea typeface="Aktiv Grotesk" panose="020B0504020202020204" pitchFamily="34" charset="0"/>
                <a:cs typeface="Aktiv Grotesk" panose="020B0504020202020204" pitchFamily="34" charset="0"/>
              </a:rPr>
              <a:t>+</a:t>
            </a:r>
            <a:r>
              <a:rPr lang="pl-PL" sz="1400">
                <a:latin typeface="+mj-lt"/>
                <a:ea typeface="Aktiv Grotesk" panose="020B0504020202020204" pitchFamily="34" charset="0"/>
                <a:cs typeface="Aktiv Grotesk" panose="020B0504020202020204" pitchFamily="34" charset="0"/>
              </a:rPr>
              <a:t>21</a:t>
            </a:r>
            <a:r>
              <a:rPr lang="en-GB" sz="1400">
                <a:latin typeface="+mj-lt"/>
                <a:ea typeface="Aktiv Grotesk" panose="020B0504020202020204" pitchFamily="34" charset="0"/>
                <a:cs typeface="Aktiv Grotesk" panose="020B0504020202020204" pitchFamily="34" charset="0"/>
              </a:rPr>
              <a:t>%</a:t>
            </a:r>
          </a:p>
        </p:txBody>
      </p:sp>
      <p:sp>
        <p:nvSpPr>
          <p:cNvPr id="25" name="Arc 24"/>
          <p:cNvSpPr/>
          <p:nvPr/>
        </p:nvSpPr>
        <p:spPr>
          <a:xfrm rot="21013215">
            <a:off x="7839211" y="3192703"/>
            <a:ext cx="1477559" cy="624000"/>
          </a:xfrm>
          <a:prstGeom prst="arc">
            <a:avLst>
              <a:gd name="adj1" fmla="val 11528313"/>
              <a:gd name="adj2" fmla="val 0"/>
            </a:avLst>
          </a:prstGeom>
          <a:ln>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GB" sz="1467">
              <a:latin typeface="+mj-lt"/>
            </a:endParaRPr>
          </a:p>
        </p:txBody>
      </p:sp>
    </p:spTree>
    <p:extLst>
      <p:ext uri="{BB962C8B-B14F-4D97-AF65-F5344CB8AC3E}">
        <p14:creationId xmlns:p14="http://schemas.microsoft.com/office/powerpoint/2010/main" val="4133634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grocery store&#10;&#10;Description automatically generated with low confidence">
            <a:extLst>
              <a:ext uri="{FF2B5EF4-FFF2-40B4-BE49-F238E27FC236}">
                <a16:creationId xmlns:a16="http://schemas.microsoft.com/office/drawing/2014/main" id="{5556135C-4486-1270-7F3C-1118C28C54D1}"/>
              </a:ext>
            </a:extLst>
          </p:cNvPr>
          <p:cNvPicPr>
            <a:picLocks noGrp="1" noChangeAspect="1"/>
          </p:cNvPicPr>
          <p:nvPr>
            <p:ph type="pic" sz="quarter" idx="12"/>
          </p:nvPr>
        </p:nvPicPr>
        <p:blipFill rotWithShape="1">
          <a:blip r:embed="rId2"/>
          <a:srcRect l="16667" r="16667"/>
          <a:stretch/>
        </p:blipFill>
        <p:spPr>
          <a:noFill/>
        </p:spPr>
      </p:pic>
      <p:sp>
        <p:nvSpPr>
          <p:cNvPr id="3" name="Rectangle 2">
            <a:extLst>
              <a:ext uri="{FF2B5EF4-FFF2-40B4-BE49-F238E27FC236}">
                <a16:creationId xmlns:a16="http://schemas.microsoft.com/office/drawing/2014/main" id="{3106971E-7FED-99AD-6376-9A6AF5564898}"/>
              </a:ext>
            </a:extLst>
          </p:cNvPr>
          <p:cNvSpPr/>
          <p:nvPr/>
        </p:nvSpPr>
        <p:spPr>
          <a:xfrm>
            <a:off x="107630" y="5543606"/>
            <a:ext cx="1572164"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ubtitle 3">
            <a:extLst>
              <a:ext uri="{FF2B5EF4-FFF2-40B4-BE49-F238E27FC236}">
                <a16:creationId xmlns:a16="http://schemas.microsoft.com/office/drawing/2014/main" id="{9E5E7346-6AFB-160D-F59F-EB2262D8990D}"/>
              </a:ext>
            </a:extLst>
          </p:cNvPr>
          <p:cNvSpPr txBox="1">
            <a:spLocks/>
          </p:cNvSpPr>
          <p:nvPr/>
        </p:nvSpPr>
        <p:spPr>
          <a:xfrm>
            <a:off x="434926" y="1926593"/>
            <a:ext cx="6541203" cy="2249823"/>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SzPct val="100000"/>
              <a:buFont typeface="System Font Regular"/>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solidFill>
                  <a:schemeClr val="tx1"/>
                </a:solidFill>
                <a:ea typeface="+mn-lt"/>
                <a:cs typeface="+mn-lt"/>
              </a:rPr>
              <a:t>Success in a disrupted and dynamic retail ecosystem hinges on navigating the currents of change, and strategically positioning to thrive. </a:t>
            </a:r>
            <a:r>
              <a:rPr lang="en-GB" sz="1800" b="1" dirty="0">
                <a:solidFill>
                  <a:schemeClr val="tx1"/>
                </a:solidFill>
                <a:ea typeface="+mn-lt"/>
                <a:cs typeface="+mn-lt"/>
              </a:rPr>
              <a:t>NIQ’s Shopper Trends</a:t>
            </a:r>
            <a:r>
              <a:rPr lang="en-GB" sz="1800" dirty="0">
                <a:solidFill>
                  <a:schemeClr val="tx1"/>
                </a:solidFill>
                <a:ea typeface="+mn-lt"/>
                <a:cs typeface="+mn-lt"/>
              </a:rPr>
              <a:t> is an annual syndicated Survey Based Solution that leverages over a decade of trended data with comprehensive coverage across 50+ markets, delivering in-depth insights into shopper and category trends.</a:t>
            </a:r>
            <a:endParaRPr lang="en-GB" dirty="0">
              <a:solidFill>
                <a:schemeClr val="tx1"/>
              </a:solidFill>
              <a:cs typeface="Arial" panose="020B0604020202020204"/>
            </a:endParaRPr>
          </a:p>
          <a:p>
            <a:endParaRPr lang="en-GB" sz="1600" dirty="0">
              <a:solidFill>
                <a:schemeClr val="tx1"/>
              </a:solidFill>
              <a:ea typeface="+mn-lt"/>
              <a:cs typeface="+mn-lt"/>
            </a:endParaRPr>
          </a:p>
          <a:p>
            <a:r>
              <a:rPr lang="en-GB" sz="1700" b="1" dirty="0">
                <a:solidFill>
                  <a:schemeClr val="tx1"/>
                </a:solidFill>
                <a:ea typeface="+mn-lt"/>
                <a:cs typeface="+mn-lt"/>
              </a:rPr>
              <a:t>Western Europe:</a:t>
            </a:r>
          </a:p>
          <a:p>
            <a:r>
              <a:rPr lang="en-GB" sz="1700" dirty="0">
                <a:solidFill>
                  <a:schemeClr val="tx1"/>
                </a:solidFill>
                <a:ea typeface="+mn-lt"/>
                <a:cs typeface="+mn-lt"/>
              </a:rPr>
              <a:t>Austria, Belgium, Denmark, France, Germany, Ireland, Italy, Netherlands, Norway, Portugal, Spain, Sweden, Switzerland, UK</a:t>
            </a:r>
          </a:p>
          <a:p>
            <a:endParaRPr lang="en-GB" sz="1700" dirty="0">
              <a:solidFill>
                <a:schemeClr val="tx1"/>
              </a:solidFill>
              <a:ea typeface="+mn-lt"/>
              <a:cs typeface="+mn-lt"/>
            </a:endParaRPr>
          </a:p>
          <a:p>
            <a:r>
              <a:rPr lang="en-GB" sz="1700" b="1" dirty="0">
                <a:solidFill>
                  <a:schemeClr val="tx1"/>
                </a:solidFill>
                <a:ea typeface="+mn-lt"/>
                <a:cs typeface="+mn-lt"/>
              </a:rPr>
              <a:t>Eastern Europe:</a:t>
            </a:r>
            <a:endParaRPr lang="en-GB" sz="1700" b="1">
              <a:solidFill>
                <a:schemeClr val="tx1"/>
              </a:solidFill>
              <a:cs typeface="Arial"/>
            </a:endParaRPr>
          </a:p>
          <a:p>
            <a:r>
              <a:rPr lang="en-GB" sz="1700" dirty="0">
                <a:solidFill>
                  <a:schemeClr val="tx1"/>
                </a:solidFill>
                <a:ea typeface="+mn-lt"/>
                <a:cs typeface="+mn-lt"/>
              </a:rPr>
              <a:t>Belarus, Bosnia-Herzegovina, Bulgaria, Croatia, Czech Republic, Estonia, Greece, Hungary, Kazakhstan, Latvia, Lithuania, Poland, Romania, Russia, Serbia, Slovakia, Slovenia, Turkey, Ukraine</a:t>
            </a:r>
          </a:p>
          <a:p>
            <a:endParaRPr lang="en-GB" sz="1200" dirty="0">
              <a:cs typeface="Arial"/>
            </a:endParaRPr>
          </a:p>
          <a:p>
            <a:pPr>
              <a:lnSpc>
                <a:spcPct val="90000"/>
              </a:lnSpc>
              <a:spcAft>
                <a:spcPts val="600"/>
              </a:spcAft>
            </a:pPr>
            <a:endParaRPr lang="en-GB" sz="1400" dirty="0">
              <a:cs typeface="Arial"/>
            </a:endParaRPr>
          </a:p>
          <a:p>
            <a:pPr>
              <a:lnSpc>
                <a:spcPct val="90000"/>
              </a:lnSpc>
              <a:spcAft>
                <a:spcPts val="600"/>
              </a:spcAft>
            </a:pPr>
            <a:endParaRPr lang="pl-PL" sz="1400" dirty="0">
              <a:cs typeface="Arial"/>
            </a:endParaRPr>
          </a:p>
        </p:txBody>
      </p:sp>
      <p:pic>
        <p:nvPicPr>
          <p:cNvPr id="4" name="Picture 3" descr="A blue text on a blue background&#10;&#10;Description automatically generated">
            <a:extLst>
              <a:ext uri="{FF2B5EF4-FFF2-40B4-BE49-F238E27FC236}">
                <a16:creationId xmlns:a16="http://schemas.microsoft.com/office/drawing/2014/main" id="{CD7B8DF8-FE26-40A0-D1CC-F295F9396CB7}"/>
              </a:ext>
            </a:extLst>
          </p:cNvPr>
          <p:cNvPicPr>
            <a:picLocks noChangeAspect="1"/>
          </p:cNvPicPr>
          <p:nvPr/>
        </p:nvPicPr>
        <p:blipFill>
          <a:blip r:embed="rId3"/>
          <a:stretch>
            <a:fillRect/>
          </a:stretch>
        </p:blipFill>
        <p:spPr>
          <a:xfrm>
            <a:off x="226848" y="6149876"/>
            <a:ext cx="868393" cy="401129"/>
          </a:xfrm>
          <a:prstGeom prst="rect">
            <a:avLst/>
          </a:prstGeom>
        </p:spPr>
      </p:pic>
      <p:sp>
        <p:nvSpPr>
          <p:cNvPr id="2" name="TextBox 1">
            <a:extLst>
              <a:ext uri="{FF2B5EF4-FFF2-40B4-BE49-F238E27FC236}">
                <a16:creationId xmlns:a16="http://schemas.microsoft.com/office/drawing/2014/main" id="{0DF3E684-92BD-07DC-E07E-DE66FEC36E67}"/>
              </a:ext>
            </a:extLst>
          </p:cNvPr>
          <p:cNvSpPr txBox="1"/>
          <p:nvPr/>
        </p:nvSpPr>
        <p:spPr>
          <a:xfrm>
            <a:off x="372470" y="324410"/>
            <a:ext cx="6473938" cy="1154162"/>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spcAft>
                <a:spcPts val="600"/>
              </a:spcAft>
            </a:pPr>
            <a:r>
              <a:rPr lang="en-US" sz="3200" b="1" dirty="0">
                <a:cs typeface="Arial"/>
              </a:rPr>
              <a:t>2024 Reports Now Available </a:t>
            </a:r>
            <a:endParaRPr lang="en-US">
              <a:cs typeface="Arial" panose="020B0604020202020204"/>
            </a:endParaRPr>
          </a:p>
          <a:p>
            <a:pPr algn="ctr">
              <a:spcAft>
                <a:spcPts val="600"/>
              </a:spcAft>
            </a:pPr>
            <a:r>
              <a:rPr lang="en-US" sz="3200" b="1" dirty="0">
                <a:cs typeface="Arial"/>
              </a:rPr>
              <a:t>for Pre-Order</a:t>
            </a:r>
            <a:endParaRPr lang="en-US" dirty="0">
              <a:cs typeface="Arial" panose="020B0604020202020204"/>
            </a:endParaRPr>
          </a:p>
        </p:txBody>
      </p:sp>
    </p:spTree>
    <p:extLst>
      <p:ext uri="{BB962C8B-B14F-4D97-AF65-F5344CB8AC3E}">
        <p14:creationId xmlns:p14="http://schemas.microsoft.com/office/powerpoint/2010/main" val="3681835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9"/>
          <p:cNvSpPr txBox="1">
            <a:spLocks noGrp="1"/>
          </p:cNvSpPr>
          <p:nvPr>
            <p:ph type="title"/>
          </p:nvPr>
        </p:nvSpPr>
        <p:spPr>
          <a:prstGeom prst="rect">
            <a:avLst/>
          </a:prstGeom>
        </p:spPr>
        <p:txBody>
          <a:bodyPr spcFirstLastPara="1" vert="horz" wrap="square" lIns="0" tIns="121900" rIns="0" bIns="121900" rtlCol="0" anchor="t" anchorCtr="0">
            <a:noAutofit/>
          </a:bodyPr>
          <a:lstStyle/>
          <a:p>
            <a:r>
              <a:rPr lang="en" sz="3200" dirty="0">
                <a:ea typeface="Aktiv Grotesk" panose="020B0504020202020204" pitchFamily="34" charset="0"/>
                <a:cs typeface="Aktiv Grotesk" panose="020B0504020202020204" pitchFamily="34" charset="0"/>
              </a:rPr>
              <a:t>Sample table of contents</a:t>
            </a:r>
            <a:endParaRPr sz="3200" dirty="0">
              <a:ea typeface="Aktiv Grotesk" panose="020B0504020202020204" pitchFamily="34" charset="0"/>
              <a:cs typeface="Aktiv Grotesk" panose="020B0504020202020204" pitchFamily="34" charset="0"/>
            </a:endParaRPr>
          </a:p>
        </p:txBody>
      </p:sp>
      <p:sp>
        <p:nvSpPr>
          <p:cNvPr id="31" name="Google Shape;523;p51"/>
          <p:cNvSpPr txBox="1"/>
          <p:nvPr/>
        </p:nvSpPr>
        <p:spPr>
          <a:xfrm>
            <a:off x="472867" y="1541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dirty="0">
                <a:latin typeface="+mj-lt"/>
                <a:ea typeface="Aktiv Grotesk" panose="020B0504020202020204" pitchFamily="34" charset="0"/>
                <a:cs typeface="Aktiv Grotesk" panose="020B0504020202020204" pitchFamily="34" charset="0"/>
                <a:sym typeface="Montserrat"/>
              </a:rPr>
              <a:t>Introduction</a:t>
            </a:r>
            <a:endParaRPr sz="1600" b="1" dirty="0">
              <a:latin typeface="+mj-lt"/>
              <a:ea typeface="Aktiv Grotesk" panose="020B0504020202020204" pitchFamily="34" charset="0"/>
              <a:cs typeface="Aktiv Grotesk" panose="020B0504020202020204" pitchFamily="34" charset="0"/>
              <a:sym typeface="Montserrat"/>
            </a:endParaRPr>
          </a:p>
        </p:txBody>
      </p:sp>
      <p:sp>
        <p:nvSpPr>
          <p:cNvPr id="32" name="Google Shape;524;p51"/>
          <p:cNvSpPr txBox="1"/>
          <p:nvPr/>
        </p:nvSpPr>
        <p:spPr>
          <a:xfrm>
            <a:off x="4993267" y="1465833"/>
            <a:ext cx="946800" cy="546000"/>
          </a:xfrm>
          <a:prstGeom prst="rect">
            <a:avLst/>
          </a:prstGeom>
          <a:noFill/>
          <a:ln>
            <a:noFill/>
          </a:ln>
        </p:spPr>
        <p:txBody>
          <a:bodyPr spcFirstLastPara="1" wrap="square" lIns="0" tIns="0" rIns="0" bIns="60933" anchor="b" anchorCtr="0">
            <a:noAutofit/>
          </a:bodyPr>
          <a:lstStyle/>
          <a:p>
            <a:pPr algn="r"/>
            <a:r>
              <a:rPr lang="en" sz="4000" b="1" i="1">
                <a:latin typeface="Georgia" panose="02040502050405020303" pitchFamily="18" charset="0"/>
                <a:ea typeface="Aktiv Grotesk" panose="020B0504020202020204" pitchFamily="34" charset="0"/>
                <a:cs typeface="Aktiv Grotesk" panose="020B0504020202020204" pitchFamily="34" charset="0"/>
                <a:sym typeface="Montserrat"/>
              </a:rPr>
              <a:t>3</a:t>
            </a:r>
            <a:endParaRPr sz="4000" b="1" i="1">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33" name="Google Shape;525;p51"/>
          <p:cNvCxnSpPr/>
          <p:nvPr/>
        </p:nvCxnSpPr>
        <p:spPr>
          <a:xfrm>
            <a:off x="472867" y="2032661"/>
            <a:ext cx="5467200" cy="0"/>
          </a:xfrm>
          <a:prstGeom prst="straightConnector1">
            <a:avLst/>
          </a:prstGeom>
          <a:noFill/>
          <a:ln w="9525" cap="flat" cmpd="sng">
            <a:solidFill>
              <a:srgbClr val="000000"/>
            </a:solidFill>
            <a:prstDash val="solid"/>
            <a:round/>
            <a:headEnd type="none" w="med" len="med"/>
            <a:tailEnd type="none" w="med" len="med"/>
          </a:ln>
        </p:spPr>
      </p:cxnSp>
      <p:cxnSp>
        <p:nvCxnSpPr>
          <p:cNvPr id="34" name="Google Shape;526;p51"/>
          <p:cNvCxnSpPr/>
          <p:nvPr/>
        </p:nvCxnSpPr>
        <p:spPr>
          <a:xfrm>
            <a:off x="472867" y="1306656"/>
            <a:ext cx="5467200" cy="0"/>
          </a:xfrm>
          <a:prstGeom prst="straightConnector1">
            <a:avLst/>
          </a:prstGeom>
          <a:noFill/>
          <a:ln w="9525" cap="flat" cmpd="sng">
            <a:solidFill>
              <a:srgbClr val="000000"/>
            </a:solidFill>
            <a:prstDash val="solid"/>
            <a:round/>
            <a:headEnd type="none" w="med" len="med"/>
            <a:tailEnd type="none" w="med" len="med"/>
          </a:ln>
        </p:spPr>
      </p:cxnSp>
      <p:sp>
        <p:nvSpPr>
          <p:cNvPr id="35" name="Google Shape;527;p51"/>
          <p:cNvSpPr txBox="1"/>
          <p:nvPr/>
        </p:nvSpPr>
        <p:spPr>
          <a:xfrm>
            <a:off x="472867" y="2267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a:latin typeface="+mj-lt"/>
                <a:ea typeface="Aktiv Grotesk" panose="020B0504020202020204" pitchFamily="34" charset="0"/>
                <a:cs typeface="Aktiv Grotesk" panose="020B0504020202020204" pitchFamily="34" charset="0"/>
                <a:sym typeface="Montserrat"/>
              </a:rPr>
              <a:t>Executive summary</a:t>
            </a:r>
          </a:p>
        </p:txBody>
      </p:sp>
      <p:sp>
        <p:nvSpPr>
          <p:cNvPr id="36" name="Google Shape;528;p51"/>
          <p:cNvSpPr txBox="1"/>
          <p:nvPr/>
        </p:nvSpPr>
        <p:spPr>
          <a:xfrm>
            <a:off x="4993267" y="2191833"/>
            <a:ext cx="946800" cy="546000"/>
          </a:xfrm>
          <a:prstGeom prst="rect">
            <a:avLst/>
          </a:prstGeom>
          <a:noFill/>
          <a:ln>
            <a:noFill/>
          </a:ln>
        </p:spPr>
        <p:txBody>
          <a:bodyPr spcFirstLastPara="1" wrap="square" lIns="0" tIns="0" rIns="0" bIns="60933" anchor="b" anchorCtr="0">
            <a:noAutofit/>
          </a:bodyPr>
          <a:lstStyle/>
          <a:p>
            <a:pPr algn="r"/>
            <a:r>
              <a:rPr lang="pl-PL" sz="4000" b="1" i="1" dirty="0">
                <a:latin typeface="Georgia" panose="02040502050405020303" pitchFamily="18" charset="0"/>
                <a:ea typeface="Aktiv Grotesk" panose="020B0504020202020204" pitchFamily="34" charset="0"/>
                <a:cs typeface="Aktiv Grotesk" panose="020B0504020202020204" pitchFamily="34" charset="0"/>
                <a:sym typeface="Montserrat"/>
              </a:rPr>
              <a:t>8</a:t>
            </a:r>
            <a:endParaRPr sz="4000" b="1" i="1" dirty="0">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37" name="Google Shape;529;p51"/>
          <p:cNvCxnSpPr/>
          <p:nvPr/>
        </p:nvCxnSpPr>
        <p:spPr>
          <a:xfrm>
            <a:off x="472867" y="2758661"/>
            <a:ext cx="5467200" cy="0"/>
          </a:xfrm>
          <a:prstGeom prst="straightConnector1">
            <a:avLst/>
          </a:prstGeom>
          <a:noFill/>
          <a:ln w="9525" cap="flat" cmpd="sng">
            <a:solidFill>
              <a:srgbClr val="000000"/>
            </a:solidFill>
            <a:prstDash val="solid"/>
            <a:round/>
            <a:headEnd type="none" w="med" len="med"/>
            <a:tailEnd type="none" w="med" len="med"/>
          </a:ln>
        </p:spPr>
      </p:cxnSp>
      <p:sp>
        <p:nvSpPr>
          <p:cNvPr id="38" name="Google Shape;530;p51"/>
          <p:cNvSpPr txBox="1"/>
          <p:nvPr/>
        </p:nvSpPr>
        <p:spPr>
          <a:xfrm>
            <a:off x="472867" y="2993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a:latin typeface="+mj-lt"/>
                <a:ea typeface="Aktiv Grotesk" panose="020B0504020202020204" pitchFamily="34" charset="0"/>
                <a:cs typeface="Aktiv Grotesk" panose="020B0504020202020204" pitchFamily="34" charset="0"/>
                <a:sym typeface="Montserrat"/>
              </a:rPr>
              <a:t>Market pulse</a:t>
            </a:r>
          </a:p>
        </p:txBody>
      </p:sp>
      <p:sp>
        <p:nvSpPr>
          <p:cNvPr id="39" name="Google Shape;531;p51"/>
          <p:cNvSpPr txBox="1"/>
          <p:nvPr/>
        </p:nvSpPr>
        <p:spPr>
          <a:xfrm>
            <a:off x="4993267" y="2917833"/>
            <a:ext cx="946800" cy="546000"/>
          </a:xfrm>
          <a:prstGeom prst="rect">
            <a:avLst/>
          </a:prstGeom>
          <a:noFill/>
          <a:ln>
            <a:noFill/>
          </a:ln>
        </p:spPr>
        <p:txBody>
          <a:bodyPr spcFirstLastPara="1" wrap="square" lIns="0" tIns="0" rIns="0" bIns="60933" anchor="b" anchorCtr="0">
            <a:noAutofit/>
          </a:bodyPr>
          <a:lstStyle/>
          <a:p>
            <a:pPr algn="r"/>
            <a:r>
              <a:rPr lang="pl-PL" sz="4000" b="1" i="1">
                <a:latin typeface="Georgia" panose="02040502050405020303" pitchFamily="18" charset="0"/>
                <a:ea typeface="Aktiv Grotesk" panose="020B0504020202020204" pitchFamily="34" charset="0"/>
                <a:cs typeface="Aktiv Grotesk" panose="020B0504020202020204" pitchFamily="34" charset="0"/>
                <a:sym typeface="Montserrat"/>
              </a:rPr>
              <a:t>1</a:t>
            </a:r>
            <a:r>
              <a:rPr lang="en-US" sz="4000" b="1" i="1">
                <a:latin typeface="Georgia" panose="02040502050405020303" pitchFamily="18" charset="0"/>
                <a:ea typeface="Aktiv Grotesk" panose="020B0504020202020204" pitchFamily="34" charset="0"/>
                <a:cs typeface="Aktiv Grotesk" panose="020B0504020202020204" pitchFamily="34" charset="0"/>
                <a:sym typeface="Montserrat"/>
              </a:rPr>
              <a:t>0</a:t>
            </a:r>
            <a:endParaRPr sz="4000" b="1" i="1">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40" name="Google Shape;532;p51"/>
          <p:cNvCxnSpPr/>
          <p:nvPr/>
        </p:nvCxnSpPr>
        <p:spPr>
          <a:xfrm>
            <a:off x="472867" y="3484661"/>
            <a:ext cx="5467200" cy="0"/>
          </a:xfrm>
          <a:prstGeom prst="straightConnector1">
            <a:avLst/>
          </a:prstGeom>
          <a:noFill/>
          <a:ln w="9525" cap="flat" cmpd="sng">
            <a:solidFill>
              <a:srgbClr val="000000"/>
            </a:solidFill>
            <a:prstDash val="solid"/>
            <a:round/>
            <a:headEnd type="none" w="med" len="med"/>
            <a:tailEnd type="none" w="med" len="med"/>
          </a:ln>
        </p:spPr>
      </p:cxnSp>
      <p:sp>
        <p:nvSpPr>
          <p:cNvPr id="41" name="Google Shape;533;p51"/>
          <p:cNvSpPr txBox="1"/>
          <p:nvPr/>
        </p:nvSpPr>
        <p:spPr>
          <a:xfrm>
            <a:off x="472867" y="3719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a:latin typeface="+mj-lt"/>
                <a:ea typeface="Aktiv Grotesk" panose="020B0504020202020204" pitchFamily="34" charset="0"/>
                <a:cs typeface="Aktiv Grotesk" panose="020B0504020202020204" pitchFamily="34" charset="0"/>
                <a:sym typeface="Montserrat"/>
              </a:rPr>
              <a:t>Shopper insights</a:t>
            </a:r>
          </a:p>
        </p:txBody>
      </p:sp>
      <p:sp>
        <p:nvSpPr>
          <p:cNvPr id="42" name="Google Shape;534;p51"/>
          <p:cNvSpPr txBox="1"/>
          <p:nvPr/>
        </p:nvSpPr>
        <p:spPr>
          <a:xfrm>
            <a:off x="4993267" y="3643833"/>
            <a:ext cx="946800" cy="546000"/>
          </a:xfrm>
          <a:prstGeom prst="rect">
            <a:avLst/>
          </a:prstGeom>
          <a:noFill/>
          <a:ln>
            <a:noFill/>
          </a:ln>
        </p:spPr>
        <p:txBody>
          <a:bodyPr spcFirstLastPara="1" wrap="square" lIns="0" tIns="0" rIns="0" bIns="60933" anchor="b" anchorCtr="0">
            <a:noAutofit/>
          </a:bodyPr>
          <a:lstStyle/>
          <a:p>
            <a:pPr algn="r"/>
            <a:r>
              <a:rPr lang="en-US" sz="4000" b="1" i="1" dirty="0">
                <a:latin typeface="Georgia" panose="02040502050405020303" pitchFamily="18" charset="0"/>
                <a:ea typeface="Aktiv Grotesk" panose="020B0504020202020204" pitchFamily="34" charset="0"/>
                <a:cs typeface="Aktiv Grotesk" panose="020B0504020202020204" pitchFamily="34" charset="0"/>
                <a:sym typeface="Montserrat"/>
              </a:rPr>
              <a:t>1</a:t>
            </a:r>
            <a:r>
              <a:rPr lang="pl-PL" sz="4000" b="1" i="1" dirty="0">
                <a:latin typeface="Georgia" panose="02040502050405020303" pitchFamily="18" charset="0"/>
                <a:ea typeface="Aktiv Grotesk" panose="020B0504020202020204" pitchFamily="34" charset="0"/>
                <a:cs typeface="Aktiv Grotesk" panose="020B0504020202020204" pitchFamily="34" charset="0"/>
                <a:sym typeface="Montserrat"/>
              </a:rPr>
              <a:t>9</a:t>
            </a:r>
            <a:endParaRPr sz="4000" b="1" i="1" dirty="0">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43" name="Google Shape;535;p51"/>
          <p:cNvCxnSpPr/>
          <p:nvPr/>
        </p:nvCxnSpPr>
        <p:spPr>
          <a:xfrm>
            <a:off x="472867" y="4210661"/>
            <a:ext cx="5467200" cy="0"/>
          </a:xfrm>
          <a:prstGeom prst="straightConnector1">
            <a:avLst/>
          </a:prstGeom>
          <a:noFill/>
          <a:ln w="9525" cap="flat" cmpd="sng">
            <a:solidFill>
              <a:srgbClr val="000000"/>
            </a:solidFill>
            <a:prstDash val="solid"/>
            <a:round/>
            <a:headEnd type="none" w="med" len="med"/>
            <a:tailEnd type="none" w="med" len="med"/>
          </a:ln>
        </p:spPr>
      </p:cxnSp>
      <p:sp>
        <p:nvSpPr>
          <p:cNvPr id="44" name="Google Shape;536;p51"/>
          <p:cNvSpPr txBox="1"/>
          <p:nvPr/>
        </p:nvSpPr>
        <p:spPr>
          <a:xfrm>
            <a:off x="472867" y="4445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a:latin typeface="+mj-lt"/>
                <a:ea typeface="Aktiv Grotesk" panose="020B0504020202020204" pitchFamily="34" charset="0"/>
                <a:cs typeface="Aktiv Grotesk" panose="020B0504020202020204" pitchFamily="34" charset="0"/>
                <a:sym typeface="Montserrat"/>
              </a:rPr>
              <a:t>Channel dynamics</a:t>
            </a:r>
          </a:p>
        </p:txBody>
      </p:sp>
      <p:sp>
        <p:nvSpPr>
          <p:cNvPr id="45" name="Google Shape;537;p51"/>
          <p:cNvSpPr txBox="1"/>
          <p:nvPr/>
        </p:nvSpPr>
        <p:spPr>
          <a:xfrm>
            <a:off x="4993267" y="4369833"/>
            <a:ext cx="946800" cy="546000"/>
          </a:xfrm>
          <a:prstGeom prst="rect">
            <a:avLst/>
          </a:prstGeom>
          <a:noFill/>
          <a:ln>
            <a:noFill/>
          </a:ln>
        </p:spPr>
        <p:txBody>
          <a:bodyPr spcFirstLastPara="1" wrap="square" lIns="0" tIns="0" rIns="0" bIns="60933" anchor="b" anchorCtr="0">
            <a:noAutofit/>
          </a:bodyPr>
          <a:lstStyle/>
          <a:p>
            <a:pPr algn="r"/>
            <a:r>
              <a:rPr lang="en-US" sz="4000" b="1" i="1" dirty="0">
                <a:latin typeface="Georgia" panose="02040502050405020303" pitchFamily="18" charset="0"/>
                <a:ea typeface="Aktiv Grotesk" panose="020B0504020202020204" pitchFamily="34" charset="0"/>
                <a:cs typeface="Aktiv Grotesk" panose="020B0504020202020204" pitchFamily="34" charset="0"/>
                <a:sym typeface="Montserrat"/>
              </a:rPr>
              <a:t>6</a:t>
            </a:r>
            <a:r>
              <a:rPr lang="pl-PL" sz="4000" b="1" i="1" dirty="0">
                <a:latin typeface="Georgia" panose="02040502050405020303" pitchFamily="18" charset="0"/>
                <a:ea typeface="Aktiv Grotesk" panose="020B0504020202020204" pitchFamily="34" charset="0"/>
                <a:cs typeface="Aktiv Grotesk" panose="020B0504020202020204" pitchFamily="34" charset="0"/>
                <a:sym typeface="Montserrat"/>
              </a:rPr>
              <a:t>8</a:t>
            </a:r>
            <a:endParaRPr sz="4000" b="1" i="1" dirty="0">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46" name="Google Shape;538;p51"/>
          <p:cNvCxnSpPr/>
          <p:nvPr/>
        </p:nvCxnSpPr>
        <p:spPr>
          <a:xfrm>
            <a:off x="472867" y="4936661"/>
            <a:ext cx="5467200" cy="0"/>
          </a:xfrm>
          <a:prstGeom prst="straightConnector1">
            <a:avLst/>
          </a:prstGeom>
          <a:noFill/>
          <a:ln w="9525" cap="flat" cmpd="sng">
            <a:solidFill>
              <a:srgbClr val="000000"/>
            </a:solidFill>
            <a:prstDash val="solid"/>
            <a:round/>
            <a:headEnd type="none" w="med" len="med"/>
            <a:tailEnd type="none" w="med" len="med"/>
          </a:ln>
        </p:spPr>
      </p:cxnSp>
      <p:sp>
        <p:nvSpPr>
          <p:cNvPr id="47" name="Google Shape;539;p51"/>
          <p:cNvSpPr txBox="1"/>
          <p:nvPr/>
        </p:nvSpPr>
        <p:spPr>
          <a:xfrm>
            <a:off x="472867" y="5171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a:latin typeface="+mj-lt"/>
                <a:ea typeface="Aktiv Grotesk" panose="020B0504020202020204" pitchFamily="34" charset="0"/>
                <a:cs typeface="Aktiv Grotesk" panose="020B0504020202020204" pitchFamily="34" charset="0"/>
                <a:sym typeface="Montserrat"/>
              </a:rPr>
              <a:t>Retailers’ performance</a:t>
            </a:r>
          </a:p>
        </p:txBody>
      </p:sp>
      <p:sp>
        <p:nvSpPr>
          <p:cNvPr id="48" name="Google Shape;540;p51"/>
          <p:cNvSpPr txBox="1"/>
          <p:nvPr/>
        </p:nvSpPr>
        <p:spPr>
          <a:xfrm>
            <a:off x="4993267" y="5095833"/>
            <a:ext cx="946800" cy="546000"/>
          </a:xfrm>
          <a:prstGeom prst="rect">
            <a:avLst/>
          </a:prstGeom>
          <a:noFill/>
          <a:ln>
            <a:noFill/>
          </a:ln>
        </p:spPr>
        <p:txBody>
          <a:bodyPr spcFirstLastPara="1" wrap="square" lIns="0" tIns="0" rIns="0" bIns="60933" anchor="b" anchorCtr="0">
            <a:noAutofit/>
          </a:bodyPr>
          <a:lstStyle/>
          <a:p>
            <a:pPr algn="r"/>
            <a:r>
              <a:rPr lang="en" sz="4000" b="1" i="1" dirty="0">
                <a:latin typeface="Georgia" panose="02040502050405020303" pitchFamily="18" charset="0"/>
                <a:ea typeface="Aktiv Grotesk" panose="020B0504020202020204" pitchFamily="34" charset="0"/>
                <a:cs typeface="Aktiv Grotesk" panose="020B0504020202020204" pitchFamily="34" charset="0"/>
                <a:sym typeface="Montserrat"/>
              </a:rPr>
              <a:t>8</a:t>
            </a:r>
            <a:r>
              <a:rPr lang="pl-PL" sz="4000" b="1" i="1" dirty="0">
                <a:latin typeface="Georgia" panose="02040502050405020303" pitchFamily="18" charset="0"/>
                <a:ea typeface="Aktiv Grotesk" panose="020B0504020202020204" pitchFamily="34" charset="0"/>
                <a:cs typeface="Aktiv Grotesk" panose="020B0504020202020204" pitchFamily="34" charset="0"/>
                <a:sym typeface="Montserrat"/>
              </a:rPr>
              <a:t>2</a:t>
            </a:r>
            <a:endParaRPr sz="4000" b="1" i="1" dirty="0">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49" name="Google Shape;541;p51"/>
          <p:cNvCxnSpPr/>
          <p:nvPr/>
        </p:nvCxnSpPr>
        <p:spPr>
          <a:xfrm>
            <a:off x="472867" y="5662661"/>
            <a:ext cx="5467200" cy="0"/>
          </a:xfrm>
          <a:prstGeom prst="straightConnector1">
            <a:avLst/>
          </a:prstGeom>
          <a:noFill/>
          <a:ln w="9525" cap="flat" cmpd="sng">
            <a:solidFill>
              <a:srgbClr val="000000"/>
            </a:solidFill>
            <a:prstDash val="solid"/>
            <a:round/>
            <a:headEnd type="none" w="med" len="med"/>
            <a:tailEnd type="none" w="med" len="med"/>
          </a:ln>
        </p:spPr>
      </p:cxnSp>
      <p:sp>
        <p:nvSpPr>
          <p:cNvPr id="50" name="Google Shape;542;p51"/>
          <p:cNvSpPr txBox="1"/>
          <p:nvPr/>
        </p:nvSpPr>
        <p:spPr>
          <a:xfrm>
            <a:off x="6252067" y="1541933"/>
            <a:ext cx="4907600" cy="444400"/>
          </a:xfrm>
          <a:prstGeom prst="rect">
            <a:avLst/>
          </a:prstGeom>
          <a:noFill/>
          <a:ln>
            <a:noFill/>
          </a:ln>
        </p:spPr>
        <p:txBody>
          <a:bodyPr spcFirstLastPara="1" wrap="square" lIns="0" tIns="60933" rIns="0" bIns="60933" anchor="b" anchorCtr="0">
            <a:noAutofit/>
          </a:bodyPr>
          <a:lstStyle/>
          <a:p>
            <a:pPr>
              <a:spcAft>
                <a:spcPts val="200"/>
              </a:spcAft>
              <a:buSzPts val="1100"/>
            </a:pPr>
            <a:r>
              <a:rPr lang="en-US" sz="1600" b="1">
                <a:latin typeface="+mj-lt"/>
                <a:ea typeface="Aktiv Grotesk" panose="020B0504020202020204" pitchFamily="34" charset="0"/>
                <a:cs typeface="Aktiv Grotesk" panose="020B0504020202020204" pitchFamily="34" charset="0"/>
                <a:sym typeface="Montserrat"/>
              </a:rPr>
              <a:t>Online channel</a:t>
            </a:r>
          </a:p>
        </p:txBody>
      </p:sp>
      <p:sp>
        <p:nvSpPr>
          <p:cNvPr id="51" name="Google Shape;543;p51"/>
          <p:cNvSpPr txBox="1"/>
          <p:nvPr/>
        </p:nvSpPr>
        <p:spPr>
          <a:xfrm>
            <a:off x="10772467" y="1465833"/>
            <a:ext cx="946800" cy="546000"/>
          </a:xfrm>
          <a:prstGeom prst="rect">
            <a:avLst/>
          </a:prstGeom>
          <a:noFill/>
          <a:ln>
            <a:noFill/>
          </a:ln>
        </p:spPr>
        <p:txBody>
          <a:bodyPr spcFirstLastPara="1" wrap="square" lIns="0" tIns="0" rIns="0" bIns="60933" anchor="b" anchorCtr="0">
            <a:noAutofit/>
          </a:bodyPr>
          <a:lstStyle/>
          <a:p>
            <a:pPr algn="r"/>
            <a:r>
              <a:rPr lang="en-US" sz="4000" b="1" i="1" dirty="0">
                <a:latin typeface="Georgia" panose="02040502050405020303" pitchFamily="18" charset="0"/>
                <a:ea typeface="Aktiv Grotesk" panose="020B0504020202020204" pitchFamily="34" charset="0"/>
                <a:cs typeface="Aktiv Grotesk" panose="020B0504020202020204" pitchFamily="34" charset="0"/>
                <a:sym typeface="Montserrat"/>
              </a:rPr>
              <a:t>13</a:t>
            </a:r>
            <a:r>
              <a:rPr lang="pl-PL" sz="4000" b="1" i="1" dirty="0">
                <a:latin typeface="Georgia" panose="02040502050405020303" pitchFamily="18" charset="0"/>
                <a:ea typeface="Aktiv Grotesk" panose="020B0504020202020204" pitchFamily="34" charset="0"/>
                <a:cs typeface="Aktiv Grotesk" panose="020B0504020202020204" pitchFamily="34" charset="0"/>
                <a:sym typeface="Montserrat"/>
              </a:rPr>
              <a:t>5</a:t>
            </a:r>
            <a:endParaRPr sz="4000" b="1" i="1" dirty="0">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52" name="Google Shape;544;p51"/>
          <p:cNvCxnSpPr/>
          <p:nvPr/>
        </p:nvCxnSpPr>
        <p:spPr>
          <a:xfrm>
            <a:off x="6252067" y="2032661"/>
            <a:ext cx="5467200" cy="0"/>
          </a:xfrm>
          <a:prstGeom prst="straightConnector1">
            <a:avLst/>
          </a:prstGeom>
          <a:noFill/>
          <a:ln w="9525" cap="flat" cmpd="sng">
            <a:solidFill>
              <a:srgbClr val="000000"/>
            </a:solidFill>
            <a:prstDash val="solid"/>
            <a:round/>
            <a:headEnd type="none" w="med" len="med"/>
            <a:tailEnd type="none" w="med" len="med"/>
          </a:ln>
        </p:spPr>
      </p:cxnSp>
      <p:cxnSp>
        <p:nvCxnSpPr>
          <p:cNvPr id="53" name="Google Shape;545;p51"/>
          <p:cNvCxnSpPr/>
          <p:nvPr/>
        </p:nvCxnSpPr>
        <p:spPr>
          <a:xfrm>
            <a:off x="6252067" y="1306656"/>
            <a:ext cx="5467200" cy="0"/>
          </a:xfrm>
          <a:prstGeom prst="straightConnector1">
            <a:avLst/>
          </a:prstGeom>
          <a:noFill/>
          <a:ln w="9525" cap="flat" cmpd="sng">
            <a:solidFill>
              <a:srgbClr val="000000"/>
            </a:solidFill>
            <a:prstDash val="solid"/>
            <a:round/>
            <a:headEnd type="none" w="med" len="med"/>
            <a:tailEnd type="none" w="med" len="med"/>
          </a:ln>
        </p:spPr>
      </p:cxnSp>
      <p:sp>
        <p:nvSpPr>
          <p:cNvPr id="54" name="Google Shape;546;p51"/>
          <p:cNvSpPr txBox="1"/>
          <p:nvPr/>
        </p:nvSpPr>
        <p:spPr>
          <a:xfrm>
            <a:off x="6252067" y="2267933"/>
            <a:ext cx="4907600" cy="444400"/>
          </a:xfrm>
          <a:prstGeom prst="rect">
            <a:avLst/>
          </a:prstGeom>
          <a:noFill/>
          <a:ln>
            <a:noFill/>
          </a:ln>
        </p:spPr>
        <p:txBody>
          <a:bodyPr spcFirstLastPara="1" wrap="square" lIns="0" tIns="60933" rIns="0" bIns="60933" anchor="b" anchorCtr="0">
            <a:noAutofit/>
          </a:bodyPr>
          <a:lstStyle/>
          <a:p>
            <a:pPr>
              <a:spcAft>
                <a:spcPts val="200"/>
              </a:spcAft>
              <a:buClr>
                <a:srgbClr val="000000"/>
              </a:buClr>
              <a:buSzPts val="1100"/>
            </a:pPr>
            <a:r>
              <a:rPr lang="pl-PL" sz="1600" b="1">
                <a:latin typeface="+mj-lt"/>
                <a:ea typeface="Aktiv Grotesk" panose="020B0504020202020204" pitchFamily="34" charset="0"/>
                <a:cs typeface="Aktiv Grotesk" panose="020B0504020202020204" pitchFamily="34" charset="0"/>
                <a:sym typeface="Montserrat"/>
              </a:rPr>
              <a:t>Appendix</a:t>
            </a:r>
            <a:endParaRPr sz="1600" b="1">
              <a:latin typeface="+mj-lt"/>
              <a:ea typeface="Aktiv Grotesk" panose="020B0504020202020204" pitchFamily="34" charset="0"/>
              <a:cs typeface="Aktiv Grotesk" panose="020B0504020202020204" pitchFamily="34" charset="0"/>
              <a:sym typeface="Montserrat"/>
            </a:endParaRPr>
          </a:p>
        </p:txBody>
      </p:sp>
      <p:sp>
        <p:nvSpPr>
          <p:cNvPr id="55" name="Google Shape;547;p51"/>
          <p:cNvSpPr txBox="1"/>
          <p:nvPr/>
        </p:nvSpPr>
        <p:spPr>
          <a:xfrm>
            <a:off x="10772467" y="2191833"/>
            <a:ext cx="946800" cy="546000"/>
          </a:xfrm>
          <a:prstGeom prst="rect">
            <a:avLst/>
          </a:prstGeom>
          <a:noFill/>
          <a:ln>
            <a:noFill/>
          </a:ln>
        </p:spPr>
        <p:txBody>
          <a:bodyPr spcFirstLastPara="1" wrap="square" lIns="0" tIns="0" rIns="0" bIns="60933" anchor="b" anchorCtr="0">
            <a:noAutofit/>
          </a:bodyPr>
          <a:lstStyle/>
          <a:p>
            <a:pPr algn="r"/>
            <a:r>
              <a:rPr lang="en" sz="4000" b="1" i="1" dirty="0">
                <a:latin typeface="Georgia" panose="02040502050405020303" pitchFamily="18" charset="0"/>
                <a:ea typeface="Aktiv Grotesk" panose="020B0504020202020204" pitchFamily="34" charset="0"/>
                <a:cs typeface="Aktiv Grotesk" panose="020B0504020202020204" pitchFamily="34" charset="0"/>
                <a:sym typeface="Montserrat"/>
              </a:rPr>
              <a:t>1</a:t>
            </a:r>
            <a:r>
              <a:rPr lang="pl-PL" sz="4000" b="1" i="1" dirty="0">
                <a:latin typeface="Georgia" panose="02040502050405020303" pitchFamily="18" charset="0"/>
                <a:ea typeface="Aktiv Grotesk" panose="020B0504020202020204" pitchFamily="34" charset="0"/>
                <a:cs typeface="Aktiv Grotesk" panose="020B0504020202020204" pitchFamily="34" charset="0"/>
                <a:sym typeface="Montserrat"/>
              </a:rPr>
              <a:t>63</a:t>
            </a:r>
            <a:endParaRPr sz="4000" b="1" i="1" dirty="0">
              <a:latin typeface="Georgia" panose="02040502050405020303" pitchFamily="18" charset="0"/>
              <a:ea typeface="Aktiv Grotesk" panose="020B0504020202020204" pitchFamily="34" charset="0"/>
              <a:cs typeface="Aktiv Grotesk" panose="020B0504020202020204" pitchFamily="34" charset="0"/>
              <a:sym typeface="Montserrat"/>
            </a:endParaRPr>
          </a:p>
        </p:txBody>
      </p:sp>
      <p:cxnSp>
        <p:nvCxnSpPr>
          <p:cNvPr id="56" name="Google Shape;548;p51"/>
          <p:cNvCxnSpPr/>
          <p:nvPr/>
        </p:nvCxnSpPr>
        <p:spPr>
          <a:xfrm>
            <a:off x="6252067" y="2758661"/>
            <a:ext cx="5467200" cy="0"/>
          </a:xfrm>
          <a:prstGeom prst="straightConnector1">
            <a:avLst/>
          </a:prstGeom>
          <a:noFill/>
          <a:ln w="9525"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137607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449;p20">
            <a:extLst>
              <a:ext uri="{FF2B5EF4-FFF2-40B4-BE49-F238E27FC236}">
                <a16:creationId xmlns:a16="http://schemas.microsoft.com/office/drawing/2014/main" id="{13D60E1B-ABC3-4635-9402-04F1BCA18830}"/>
              </a:ext>
            </a:extLst>
          </p:cNvPr>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Autofit/>
          </a:bodyPr>
          <a:lstStyle/>
          <a:p>
            <a:pPr>
              <a:buSzPts val="1000"/>
            </a:pPr>
            <a:fld id="{00000000-1234-1234-1234-123412341234}" type="slidenum">
              <a:rPr lang="en-GB">
                <a:latin typeface="Aktiv Grotesk" panose="020B0504020202020204" pitchFamily="34" charset="0"/>
                <a:ea typeface="Aktiv Grotesk" panose="020B0504020202020204" pitchFamily="34" charset="0"/>
                <a:cs typeface="Aktiv Grotesk" panose="020B0504020202020204" pitchFamily="34" charset="0"/>
              </a:rPr>
              <a:pPr>
                <a:buSzPts val="1000"/>
              </a:pPr>
              <a:t>7</a:t>
            </a:fld>
            <a:endParaRPr lang="en-GB">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6" name="Title 5"/>
          <p:cNvSpPr>
            <a:spLocks noGrp="1"/>
          </p:cNvSpPr>
          <p:nvPr>
            <p:ph type="title"/>
          </p:nvPr>
        </p:nvSpPr>
        <p:spPr/>
        <p:txBody>
          <a:bodyPr spcFirstLastPara="1" vert="horz" wrap="square" lIns="0" tIns="121900" rIns="0" bIns="121900" rtlCol="0" anchor="t" anchorCtr="0">
            <a:noAutofit/>
          </a:bodyPr>
          <a:lstStyle/>
          <a:p>
            <a:r>
              <a:rPr lang="en-US" sz="3200"/>
              <a:t>Nielsen</a:t>
            </a:r>
            <a:r>
              <a:rPr lang="pl-PL" sz="3200"/>
              <a:t>IQ</a:t>
            </a:r>
            <a:r>
              <a:rPr lang="en-US" sz="3200"/>
              <a:t> Shopper Trends</a:t>
            </a:r>
            <a:endParaRPr lang="en-GB" sz="3200"/>
          </a:p>
        </p:txBody>
      </p:sp>
      <p:sp>
        <p:nvSpPr>
          <p:cNvPr id="11" name="Google Shape;772;p65"/>
          <p:cNvSpPr txBox="1"/>
          <p:nvPr/>
        </p:nvSpPr>
        <p:spPr>
          <a:xfrm>
            <a:off x="944577" y="1491267"/>
            <a:ext cx="3141134" cy="385600"/>
          </a:xfrm>
          <a:prstGeom prst="rect">
            <a:avLst/>
          </a:prstGeom>
          <a:noFill/>
          <a:ln>
            <a:noFill/>
          </a:ln>
        </p:spPr>
        <p:txBody>
          <a:bodyPr spcFirstLastPara="1" wrap="square" lIns="0" tIns="0" rIns="0" bIns="0" anchor="t" anchorCtr="0">
            <a:noAutofit/>
          </a:bodyPr>
          <a:lstStyle/>
          <a:p>
            <a:pPr>
              <a:spcBef>
                <a:spcPts val="1067"/>
              </a:spcBef>
            </a:pPr>
            <a:r>
              <a:rPr lang="pl-PL" sz="2000" b="1">
                <a:solidFill>
                  <a:srgbClr val="3B77F7"/>
                </a:solidFill>
                <a:latin typeface="+mj-lt"/>
                <a:ea typeface="Aktiv Grotesk" panose="020B0504020202020204" pitchFamily="34" charset="0"/>
                <a:cs typeface="Aktiv Grotesk" panose="020B0504020202020204" pitchFamily="34" charset="0"/>
                <a:sym typeface="Montserrat"/>
              </a:rPr>
              <a:t>Channel dynamics</a:t>
            </a:r>
          </a:p>
        </p:txBody>
      </p:sp>
      <p:cxnSp>
        <p:nvCxnSpPr>
          <p:cNvPr id="13" name="Google Shape;774;p65"/>
          <p:cNvCxnSpPr/>
          <p:nvPr/>
        </p:nvCxnSpPr>
        <p:spPr>
          <a:xfrm>
            <a:off x="451232" y="1936057"/>
            <a:ext cx="3616000" cy="0"/>
          </a:xfrm>
          <a:prstGeom prst="straightConnector1">
            <a:avLst/>
          </a:prstGeom>
          <a:noFill/>
          <a:ln w="9525" cap="flat" cmpd="sng">
            <a:solidFill>
              <a:srgbClr val="333333"/>
            </a:solidFill>
            <a:prstDash val="solid"/>
            <a:round/>
            <a:headEnd type="none" w="med" len="med"/>
            <a:tailEnd type="none" w="med" len="med"/>
          </a:ln>
        </p:spPr>
      </p:cxnSp>
      <p:cxnSp>
        <p:nvCxnSpPr>
          <p:cNvPr id="14" name="Google Shape;775;p65"/>
          <p:cNvCxnSpPr/>
          <p:nvPr/>
        </p:nvCxnSpPr>
        <p:spPr>
          <a:xfrm>
            <a:off x="4287999" y="1936057"/>
            <a:ext cx="3616000" cy="0"/>
          </a:xfrm>
          <a:prstGeom prst="straightConnector1">
            <a:avLst/>
          </a:prstGeom>
          <a:noFill/>
          <a:ln w="9525" cap="flat" cmpd="sng">
            <a:solidFill>
              <a:srgbClr val="333333"/>
            </a:solidFill>
            <a:prstDash val="solid"/>
            <a:round/>
            <a:headEnd type="none" w="med" len="med"/>
            <a:tailEnd type="none" w="med" len="med"/>
          </a:ln>
        </p:spPr>
      </p:cxnSp>
      <p:cxnSp>
        <p:nvCxnSpPr>
          <p:cNvPr id="15" name="Google Shape;776;p65"/>
          <p:cNvCxnSpPr/>
          <p:nvPr/>
        </p:nvCxnSpPr>
        <p:spPr>
          <a:xfrm>
            <a:off x="8124765" y="1936057"/>
            <a:ext cx="3616000" cy="0"/>
          </a:xfrm>
          <a:prstGeom prst="straightConnector1">
            <a:avLst/>
          </a:prstGeom>
          <a:noFill/>
          <a:ln w="9525" cap="flat" cmpd="sng">
            <a:solidFill>
              <a:srgbClr val="333333"/>
            </a:solidFill>
            <a:prstDash val="solid"/>
            <a:round/>
            <a:headEnd type="none" w="med" len="med"/>
            <a:tailEnd type="none" w="med" len="med"/>
          </a:ln>
        </p:spPr>
      </p:cxnSp>
      <p:sp>
        <p:nvSpPr>
          <p:cNvPr id="16" name="Google Shape;777;p65"/>
          <p:cNvSpPr txBox="1"/>
          <p:nvPr/>
        </p:nvSpPr>
        <p:spPr>
          <a:xfrm>
            <a:off x="4864911" y="1491267"/>
            <a:ext cx="3141134" cy="385600"/>
          </a:xfrm>
          <a:prstGeom prst="rect">
            <a:avLst/>
          </a:prstGeom>
          <a:noFill/>
          <a:ln>
            <a:noFill/>
          </a:ln>
        </p:spPr>
        <p:txBody>
          <a:bodyPr spcFirstLastPara="1" wrap="square" lIns="0" tIns="0" rIns="0" bIns="0" anchor="t" anchorCtr="0">
            <a:noAutofit/>
          </a:bodyPr>
          <a:lstStyle/>
          <a:p>
            <a:pPr>
              <a:spcBef>
                <a:spcPts val="1067"/>
              </a:spcBef>
            </a:pPr>
            <a:r>
              <a:rPr lang="pl-PL" sz="2000" b="1">
                <a:solidFill>
                  <a:srgbClr val="3B77F7"/>
                </a:solidFill>
                <a:latin typeface="+mj-lt"/>
                <a:ea typeface="Aktiv Grotesk" panose="020B0504020202020204" pitchFamily="34" charset="0"/>
                <a:cs typeface="Aktiv Grotesk" panose="020B0504020202020204" pitchFamily="34" charset="0"/>
                <a:sym typeface="Montserrat"/>
              </a:rPr>
              <a:t>Retailer</a:t>
            </a:r>
            <a:r>
              <a:rPr lang="en-US" sz="2000" b="1">
                <a:solidFill>
                  <a:srgbClr val="3B77F7"/>
                </a:solidFill>
                <a:latin typeface="Aktiv Grotesk" panose="020B0504020202020204" pitchFamily="34" charset="0"/>
                <a:ea typeface="Aktiv Grotesk" panose="020B0504020202020204" pitchFamily="34" charset="0"/>
                <a:cs typeface="Aktiv Grotesk" panose="020B0504020202020204" pitchFamily="34" charset="0"/>
                <a:sym typeface="Montserrat"/>
              </a:rPr>
              <a:t>s’</a:t>
            </a:r>
            <a:r>
              <a:rPr lang="pl-PL" sz="2000" b="1">
                <a:solidFill>
                  <a:srgbClr val="3B77F7"/>
                </a:solidFill>
                <a:latin typeface="+mj-lt"/>
                <a:ea typeface="Aktiv Grotesk" panose="020B0504020202020204" pitchFamily="34" charset="0"/>
                <a:cs typeface="Aktiv Grotesk" panose="020B0504020202020204" pitchFamily="34" charset="0"/>
                <a:sym typeface="Montserrat"/>
              </a:rPr>
              <a:t> performance</a:t>
            </a:r>
          </a:p>
        </p:txBody>
      </p:sp>
      <p:sp>
        <p:nvSpPr>
          <p:cNvPr id="17" name="Google Shape;778;p65"/>
          <p:cNvSpPr txBox="1"/>
          <p:nvPr/>
        </p:nvSpPr>
        <p:spPr>
          <a:xfrm>
            <a:off x="8729824" y="1491267"/>
            <a:ext cx="3141134" cy="385600"/>
          </a:xfrm>
          <a:prstGeom prst="rect">
            <a:avLst/>
          </a:prstGeom>
          <a:noFill/>
          <a:ln>
            <a:noFill/>
          </a:ln>
        </p:spPr>
        <p:txBody>
          <a:bodyPr spcFirstLastPara="1" wrap="square" lIns="0" tIns="0" rIns="0" bIns="0" anchor="t" anchorCtr="0">
            <a:noAutofit/>
          </a:bodyPr>
          <a:lstStyle/>
          <a:p>
            <a:pPr>
              <a:spcBef>
                <a:spcPts val="1067"/>
              </a:spcBef>
            </a:pPr>
            <a:r>
              <a:rPr lang="en-US" sz="2000" b="1">
                <a:solidFill>
                  <a:srgbClr val="3B77F7"/>
                </a:solidFill>
                <a:latin typeface="Aktiv Grotesk" panose="020B0504020202020204" pitchFamily="34" charset="0"/>
                <a:ea typeface="Aktiv Grotesk" panose="020B0504020202020204" pitchFamily="34" charset="0"/>
                <a:cs typeface="Aktiv Grotesk" panose="020B0504020202020204" pitchFamily="34" charset="0"/>
                <a:sym typeface="Montserrat"/>
              </a:rPr>
              <a:t>Shopper insights</a:t>
            </a:r>
          </a:p>
        </p:txBody>
      </p:sp>
      <p:sp>
        <p:nvSpPr>
          <p:cNvPr id="33" name="Google Shape;768;p65"/>
          <p:cNvSpPr txBox="1">
            <a:spLocks/>
          </p:cNvSpPr>
          <p:nvPr/>
        </p:nvSpPr>
        <p:spPr>
          <a:xfrm>
            <a:off x="472867" y="1943033"/>
            <a:ext cx="3581200" cy="2582000"/>
          </a:xfrm>
          <a:prstGeom prst="rect">
            <a:avLst/>
          </a:prstGeom>
          <a:noFill/>
          <a:ln>
            <a:noFill/>
          </a:ln>
        </p:spPr>
        <p:txBody>
          <a:bodyPr spcFirstLastPara="1" wrap="square" lIns="0" tIns="121900" rIns="0" bIns="1219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000000"/>
              </a:buClr>
              <a:buSzPts val="1300"/>
              <a:buFont typeface="Montserrat"/>
              <a:buChar char="■"/>
              <a:defRPr sz="1300" b="0" i="0" u="none" strike="noStrike" cap="none">
                <a:solidFill>
                  <a:srgbClr val="000000"/>
                </a:solidFill>
                <a:latin typeface="Montserrat"/>
                <a:ea typeface="Montserrat"/>
                <a:cs typeface="Montserrat"/>
                <a:sym typeface="Montserrat"/>
              </a:defRPr>
            </a:lvl1pPr>
            <a:lvl2pPr marL="914400" marR="0" lvl="1" indent="-304800" algn="l" rtl="0">
              <a:lnSpc>
                <a:spcPct val="100000"/>
              </a:lnSpc>
              <a:spcBef>
                <a:spcPts val="160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2pPr>
            <a:lvl3pPr marL="1371600" marR="0" lvl="2" indent="-292100" algn="l" rtl="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3pPr>
            <a:lvl4pPr marL="1828800" marR="0" lvl="3" indent="-292100" algn="l" rtl="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4pPr>
            <a:lvl5pPr marL="2286000" marR="0" lvl="4" indent="-292100" algn="l" rtl="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5pPr>
            <a:lvl6pPr marL="2743200" marR="0" lvl="5" indent="-292100" algn="l" rtl="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6pPr>
            <a:lvl7pPr marL="3200400" marR="0" lvl="6" indent="-292100" algn="l" rtl="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7pPr>
            <a:lvl8pPr marL="3657600" marR="0" lvl="7" indent="-292100" algn="l" rtl="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8pPr>
            <a:lvl9pPr marL="4114800" marR="0" lvl="8" indent="-292100" algn="l" rtl="0">
              <a:lnSpc>
                <a:spcPct val="100000"/>
              </a:lnSpc>
              <a:spcBef>
                <a:spcPts val="1600"/>
              </a:spcBef>
              <a:spcAft>
                <a:spcPts val="1600"/>
              </a:spcAft>
              <a:buClr>
                <a:srgbClr val="000000"/>
              </a:buClr>
              <a:buSzPts val="1000"/>
              <a:buFont typeface="Montserrat"/>
              <a:buChar char="○"/>
              <a:defRPr sz="1000" b="0" i="0" u="none" strike="noStrike" cap="none">
                <a:solidFill>
                  <a:srgbClr val="000000"/>
                </a:solidFill>
                <a:latin typeface="Montserrat"/>
                <a:ea typeface="Montserrat"/>
                <a:cs typeface="Montserrat"/>
                <a:sym typeface="Montserrat"/>
              </a:defRPr>
            </a:lvl9pPr>
          </a:lstStyle>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Discover the year-on-year changes in the evolving retail scene (RMS)</a:t>
            </a:r>
          </a:p>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Channel relationship tiers</a:t>
            </a:r>
          </a:p>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Channel visit frequency</a:t>
            </a:r>
          </a:p>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Channel spend most in</a:t>
            </a:r>
          </a:p>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Frequency of main vs top-up shop</a:t>
            </a:r>
          </a:p>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Monthly grocery spend</a:t>
            </a:r>
          </a:p>
          <a:p>
            <a:pPr marL="380990" indent="-380990">
              <a:spcAft>
                <a:spcPts val="600"/>
              </a:spcAft>
              <a:buClr>
                <a:schemeClr val="tx1"/>
              </a:buClr>
              <a:buFont typeface="Arial" panose="020B0604020202020204" pitchFamily="34" charset="0"/>
              <a:buChar char="•"/>
            </a:pPr>
            <a:r>
              <a:rPr lang="en-US" sz="1733" dirty="0">
                <a:solidFill>
                  <a:schemeClr val="tx1"/>
                </a:solidFill>
                <a:latin typeface="Aktiv Grotesk" panose="020B0504020202020204" pitchFamily="34" charset="0"/>
                <a:ea typeface="Aktiv Grotesk" panose="020B0504020202020204" pitchFamily="34" charset="0"/>
                <a:cs typeface="Aktiv Grotesk" panose="020B0504020202020204" pitchFamily="34" charset="0"/>
              </a:rPr>
              <a:t>New store adoption</a:t>
            </a:r>
          </a:p>
        </p:txBody>
      </p:sp>
      <p:sp>
        <p:nvSpPr>
          <p:cNvPr id="34" name="Google Shape;770;p65"/>
          <p:cNvSpPr txBox="1">
            <a:spLocks/>
          </p:cNvSpPr>
          <p:nvPr/>
        </p:nvSpPr>
        <p:spPr>
          <a:xfrm>
            <a:off x="4305467" y="1943033"/>
            <a:ext cx="3581200" cy="2370400"/>
          </a:xfrm>
          <a:prstGeom prst="rect">
            <a:avLst/>
          </a:prstGeom>
          <a:noFill/>
          <a:ln>
            <a:noFill/>
          </a:ln>
        </p:spPr>
        <p:txBody>
          <a:bodyPr spcFirstLastPara="1" wrap="square" lIns="0" tIns="121900" rIns="0" bIns="121900" anchor="t" anchorCtr="0">
            <a:noAutofit/>
          </a:bodyPr>
          <a:lstStyle>
            <a:defPPr marR="0" lvl="0" algn="l" rtl="0">
              <a:lnSpc>
                <a:spcPct val="100000"/>
              </a:lnSpc>
              <a:spcBef>
                <a:spcPts val="0"/>
              </a:spcBef>
              <a:spcAft>
                <a:spcPts val="0"/>
              </a:spcAft>
              <a:defRPr lang="en-US"/>
            </a:defPPr>
            <a:lvl1pPr marL="380990" marR="0" lvl="0" indent="-380990">
              <a:lnSpc>
                <a:spcPct val="100000"/>
              </a:lnSpc>
              <a:spcBef>
                <a:spcPts val="0"/>
              </a:spcBef>
              <a:spcAft>
                <a:spcPts val="600"/>
              </a:spcAft>
              <a:buClr>
                <a:schemeClr val="tx1"/>
              </a:buClr>
              <a:buSzPts val="1300"/>
              <a:buFont typeface="Arial" panose="020B0604020202020204" pitchFamily="34" charset="0"/>
              <a:buChar char="•"/>
              <a:defRPr sz="1733" b="0" i="0" u="none" strike="noStrike" cap="none">
                <a:latin typeface="Aktiv Grotesk" panose="020B0504020202020204" pitchFamily="34" charset="0"/>
                <a:ea typeface="Aktiv Grotesk" panose="020B0504020202020204" pitchFamily="34" charset="0"/>
                <a:cs typeface="Aktiv Grotesk" panose="020B0504020202020204" pitchFamily="34" charset="0"/>
              </a:defRPr>
            </a:lvl1pPr>
            <a:lvl2pPr marL="914400" marR="0" lvl="1" indent="-304800">
              <a:lnSpc>
                <a:spcPct val="100000"/>
              </a:lnSpc>
              <a:spcBef>
                <a:spcPts val="160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defRPr>
            </a:lvl2pPr>
            <a:lvl3pPr marL="1371600" marR="0" lvl="2"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3pPr>
            <a:lvl4pPr marL="1828800" marR="0" lvl="3"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4pPr>
            <a:lvl5pPr marL="2286000" marR="0" lvl="4"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5pPr>
            <a:lvl6pPr marL="2743200" marR="0" lvl="5"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6pPr>
            <a:lvl7pPr marL="3200400" marR="0" lvl="6"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7pPr>
            <a:lvl8pPr marL="3657600" marR="0" lvl="7"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8pPr>
            <a:lvl9pPr marL="4114800" marR="0" lvl="8" indent="-292100">
              <a:lnSpc>
                <a:spcPct val="100000"/>
              </a:lnSpc>
              <a:spcBef>
                <a:spcPts val="1600"/>
              </a:spcBef>
              <a:spcAft>
                <a:spcPts val="1600"/>
              </a:spcAft>
              <a:buClr>
                <a:srgbClr val="000000"/>
              </a:buClr>
              <a:buSzPts val="1000"/>
              <a:buFont typeface="Montserrat"/>
              <a:buChar char="○"/>
              <a:defRPr sz="1000" b="0" i="0" u="none" strike="noStrike" cap="none">
                <a:solidFill>
                  <a:srgbClr val="000000"/>
                </a:solidFill>
                <a:latin typeface="Montserrat"/>
                <a:ea typeface="Montserrat"/>
                <a:cs typeface="Montserrat"/>
              </a:defRPr>
            </a:lvl9pPr>
          </a:lstStyle>
          <a:p>
            <a:r>
              <a:rPr lang="en-US"/>
              <a:t>Profiles of main shoppers by retailer</a:t>
            </a:r>
          </a:p>
          <a:p>
            <a:r>
              <a:rPr lang="en-US"/>
              <a:t>Learn which retailers have the strongest store equity</a:t>
            </a:r>
          </a:p>
          <a:p>
            <a:r>
              <a:rPr lang="en-US"/>
              <a:t>Retailers’ relationship with your shoppers</a:t>
            </a:r>
          </a:p>
          <a:p>
            <a:r>
              <a:rPr lang="en-US"/>
              <a:t>Key differentiators between retailers</a:t>
            </a:r>
          </a:p>
          <a:p>
            <a:r>
              <a:rPr lang="en-US"/>
              <a:t>Loyalty and satisfaction ratios of retailers</a:t>
            </a:r>
          </a:p>
        </p:txBody>
      </p:sp>
      <p:sp>
        <p:nvSpPr>
          <p:cNvPr id="35" name="Google Shape;773;p65"/>
          <p:cNvSpPr txBox="1">
            <a:spLocks/>
          </p:cNvSpPr>
          <p:nvPr/>
        </p:nvSpPr>
        <p:spPr>
          <a:xfrm>
            <a:off x="8138067" y="1943033"/>
            <a:ext cx="3581200" cy="2582000"/>
          </a:xfrm>
          <a:prstGeom prst="rect">
            <a:avLst/>
          </a:prstGeom>
          <a:noFill/>
          <a:ln>
            <a:noFill/>
          </a:ln>
        </p:spPr>
        <p:txBody>
          <a:bodyPr spcFirstLastPara="1" wrap="square" lIns="0" tIns="121900" rIns="0" bIns="121900" anchor="t" anchorCtr="0">
            <a:noAutofit/>
          </a:bodyPr>
          <a:lstStyle>
            <a:defPPr marR="0" lvl="0" algn="l" rtl="0">
              <a:lnSpc>
                <a:spcPct val="100000"/>
              </a:lnSpc>
              <a:spcBef>
                <a:spcPts val="0"/>
              </a:spcBef>
              <a:spcAft>
                <a:spcPts val="0"/>
              </a:spcAft>
              <a:defRPr lang="en-US"/>
            </a:defPPr>
            <a:lvl1pPr marL="380990" marR="0" lvl="0" indent="-380990">
              <a:lnSpc>
                <a:spcPct val="100000"/>
              </a:lnSpc>
              <a:spcBef>
                <a:spcPts val="0"/>
              </a:spcBef>
              <a:spcAft>
                <a:spcPts val="600"/>
              </a:spcAft>
              <a:buClr>
                <a:schemeClr val="tx1"/>
              </a:buClr>
              <a:buSzPts val="1300"/>
              <a:buFont typeface="Arial" panose="020B0604020202020204" pitchFamily="34" charset="0"/>
              <a:buChar char="•"/>
              <a:defRPr sz="1733" b="0" i="0" u="none" strike="noStrike" cap="none">
                <a:latin typeface="Aktiv Grotesk" panose="020B0504020202020204" pitchFamily="34" charset="0"/>
                <a:ea typeface="Aktiv Grotesk" panose="020B0504020202020204" pitchFamily="34" charset="0"/>
                <a:cs typeface="Aktiv Grotesk" panose="020B0504020202020204" pitchFamily="34" charset="0"/>
              </a:defRPr>
            </a:lvl1pPr>
            <a:lvl2pPr marL="914400" marR="0" lvl="1" indent="-304800">
              <a:lnSpc>
                <a:spcPct val="100000"/>
              </a:lnSpc>
              <a:spcBef>
                <a:spcPts val="160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defRPr>
            </a:lvl2pPr>
            <a:lvl3pPr marL="1371600" marR="0" lvl="2"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3pPr>
            <a:lvl4pPr marL="1828800" marR="0" lvl="3"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4pPr>
            <a:lvl5pPr marL="2286000" marR="0" lvl="4"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5pPr>
            <a:lvl6pPr marL="2743200" marR="0" lvl="5"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6pPr>
            <a:lvl7pPr marL="3200400" marR="0" lvl="6"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7pPr>
            <a:lvl8pPr marL="3657600" marR="0" lvl="7" indent="-292100">
              <a:lnSpc>
                <a:spcPct val="100000"/>
              </a:lnSpc>
              <a:spcBef>
                <a:spcPts val="1600"/>
              </a:spcBef>
              <a:spcAft>
                <a:spcPts val="0"/>
              </a:spcAft>
              <a:buClr>
                <a:srgbClr val="000000"/>
              </a:buClr>
              <a:buSzPts val="1000"/>
              <a:buFont typeface="Montserrat"/>
              <a:buChar char="⎼"/>
              <a:defRPr sz="1000" b="0" i="0" u="none" strike="noStrike" cap="none">
                <a:solidFill>
                  <a:srgbClr val="000000"/>
                </a:solidFill>
                <a:latin typeface="Montserrat"/>
                <a:ea typeface="Montserrat"/>
                <a:cs typeface="Montserrat"/>
              </a:defRPr>
            </a:lvl8pPr>
            <a:lvl9pPr marL="4114800" marR="0" lvl="8" indent="-292100">
              <a:lnSpc>
                <a:spcPct val="100000"/>
              </a:lnSpc>
              <a:spcBef>
                <a:spcPts val="1600"/>
              </a:spcBef>
              <a:spcAft>
                <a:spcPts val="1600"/>
              </a:spcAft>
              <a:buClr>
                <a:srgbClr val="000000"/>
              </a:buClr>
              <a:buSzPts val="1000"/>
              <a:buFont typeface="Montserrat"/>
              <a:buChar char="○"/>
              <a:defRPr sz="1000" b="0" i="0" u="none" strike="noStrike" cap="none">
                <a:solidFill>
                  <a:srgbClr val="000000"/>
                </a:solidFill>
                <a:latin typeface="Montserrat"/>
                <a:ea typeface="Montserrat"/>
                <a:cs typeface="Montserrat"/>
              </a:defRPr>
            </a:lvl9pPr>
          </a:lstStyle>
          <a:p>
            <a:r>
              <a:rPr lang="en-US"/>
              <a:t>Unlock the shoppers’ mindset on attitudes towards grocery shopping, store selection, planning, propensity to experiment, deal-seeking, promo sensitivity and price awareness</a:t>
            </a:r>
          </a:p>
          <a:p>
            <a:r>
              <a:rPr lang="en-US"/>
              <a:t>Category-level insights; promo sensitivity, price awareness, importance of category innovation, category influence on store selection</a:t>
            </a:r>
          </a:p>
        </p:txBody>
      </p:sp>
      <p:pic>
        <p:nvPicPr>
          <p:cNvPr id="4" name="Picture 3" descr="A picture containing weapon, brass knucks, projectile&#10;&#10;Description automatically generated">
            <a:extLst>
              <a:ext uri="{FF2B5EF4-FFF2-40B4-BE49-F238E27FC236}">
                <a16:creationId xmlns:a16="http://schemas.microsoft.com/office/drawing/2014/main" id="{736AB32D-F5BC-75BA-0AB2-EAAD4C9EF28A}"/>
              </a:ext>
            </a:extLst>
          </p:cNvPr>
          <p:cNvPicPr>
            <a:picLocks noChangeAspect="1"/>
          </p:cNvPicPr>
          <p:nvPr/>
        </p:nvPicPr>
        <p:blipFill>
          <a:blip r:embed="rId3"/>
          <a:stretch>
            <a:fillRect/>
          </a:stretch>
        </p:blipFill>
        <p:spPr>
          <a:xfrm>
            <a:off x="8082608" y="1416095"/>
            <a:ext cx="574469" cy="492402"/>
          </a:xfrm>
          <a:prstGeom prst="rect">
            <a:avLst/>
          </a:prstGeom>
        </p:spPr>
      </p:pic>
      <p:pic>
        <p:nvPicPr>
          <p:cNvPr id="5" name="Picture 4" descr="Icon&#10;&#10;Description automatically generated">
            <a:extLst>
              <a:ext uri="{FF2B5EF4-FFF2-40B4-BE49-F238E27FC236}">
                <a16:creationId xmlns:a16="http://schemas.microsoft.com/office/drawing/2014/main" id="{C4C39797-D0D8-C218-2CFA-F7BC312C62D3}"/>
              </a:ext>
            </a:extLst>
          </p:cNvPr>
          <p:cNvPicPr>
            <a:picLocks noChangeAspect="1"/>
          </p:cNvPicPr>
          <p:nvPr/>
        </p:nvPicPr>
        <p:blipFill>
          <a:blip r:embed="rId4"/>
          <a:stretch>
            <a:fillRect/>
          </a:stretch>
        </p:blipFill>
        <p:spPr>
          <a:xfrm>
            <a:off x="377190" y="1425096"/>
            <a:ext cx="567387" cy="486332"/>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2D4537C3-B516-4264-CA02-5B35954BFB67}"/>
              </a:ext>
            </a:extLst>
          </p:cNvPr>
          <p:cNvPicPr>
            <a:picLocks noChangeAspect="1"/>
          </p:cNvPicPr>
          <p:nvPr/>
        </p:nvPicPr>
        <p:blipFill>
          <a:blip r:embed="rId5"/>
          <a:stretch>
            <a:fillRect/>
          </a:stretch>
        </p:blipFill>
        <p:spPr>
          <a:xfrm>
            <a:off x="4287999" y="1390535"/>
            <a:ext cx="567387" cy="486332"/>
          </a:xfrm>
          <a:prstGeom prst="rect">
            <a:avLst/>
          </a:prstGeom>
        </p:spPr>
      </p:pic>
    </p:spTree>
    <p:extLst>
      <p:ext uri="{BB962C8B-B14F-4D97-AF65-F5344CB8AC3E}">
        <p14:creationId xmlns:p14="http://schemas.microsoft.com/office/powerpoint/2010/main" val="3857343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EC769E-CEDC-0C62-E1A8-A7FACC876D1D}"/>
              </a:ext>
            </a:extLst>
          </p:cNvPr>
          <p:cNvSpPr>
            <a:spLocks noGrp="1"/>
          </p:cNvSpPr>
          <p:nvPr>
            <p:ph type="body" sz="quarter" idx="13"/>
          </p:nvPr>
        </p:nvSpPr>
        <p:spPr/>
        <p:txBody>
          <a:bodyPr/>
          <a:lstStyle/>
          <a:p>
            <a:r>
              <a:rPr lang="pl-PL" sz="2000">
                <a:latin typeface="+mj-lt"/>
                <a:ea typeface="Aktiv Grotesk" panose="020B0604020202020204" charset="0"/>
                <a:cs typeface="Aktiv Grotesk" panose="020B0604020202020204" charset="0"/>
              </a:rPr>
              <a:t>A</a:t>
            </a:r>
            <a:r>
              <a:rPr lang="en-US" sz="2000">
                <a:solidFill>
                  <a:schemeClr val="tx1"/>
                </a:solidFill>
                <a:latin typeface="+mj-lt"/>
                <a:ea typeface="Aktiv Grotesk" panose="020B0604020202020204" charset="0"/>
                <a:cs typeface="Aktiv Grotesk" panose="020B0604020202020204" charset="0"/>
              </a:rPr>
              <a:t> downward trend is </a:t>
            </a:r>
            <a:r>
              <a:rPr lang="pl-PL" sz="2000">
                <a:solidFill>
                  <a:schemeClr val="tx1"/>
                </a:solidFill>
                <a:latin typeface="+mj-lt"/>
                <a:ea typeface="Aktiv Grotesk" panose="020B0604020202020204" charset="0"/>
                <a:cs typeface="Aktiv Grotesk" panose="020B0604020202020204" charset="0"/>
              </a:rPr>
              <a:t>clearly </a:t>
            </a:r>
            <a:r>
              <a:rPr lang="en-US" sz="2000">
                <a:solidFill>
                  <a:schemeClr val="tx1"/>
                </a:solidFill>
                <a:latin typeface="+mj-lt"/>
                <a:ea typeface="Aktiv Grotesk" panose="020B0604020202020204" charset="0"/>
                <a:cs typeface="Aktiv Grotesk" panose="020B0604020202020204" charset="0"/>
              </a:rPr>
              <a:t>visible</a:t>
            </a:r>
            <a:endParaRPr lang="pl-PL" sz="2000">
              <a:latin typeface="+mj-lt"/>
            </a:endParaRPr>
          </a:p>
        </p:txBody>
      </p:sp>
      <p:sp>
        <p:nvSpPr>
          <p:cNvPr id="7" name="Text Placeholder 6">
            <a:extLst>
              <a:ext uri="{FF2B5EF4-FFF2-40B4-BE49-F238E27FC236}">
                <a16:creationId xmlns:a16="http://schemas.microsoft.com/office/drawing/2014/main" id="{9B727CD5-448E-9395-1DCC-BC53739CDE49}"/>
              </a:ext>
            </a:extLst>
          </p:cNvPr>
          <p:cNvSpPr>
            <a:spLocks noGrp="1"/>
          </p:cNvSpPr>
          <p:nvPr>
            <p:ph type="body" sz="quarter" idx="17"/>
          </p:nvPr>
        </p:nvSpPr>
        <p:spPr/>
        <p:txBody>
          <a:bodyPr/>
          <a:lstStyle/>
          <a:p>
            <a:r>
              <a:rPr lang="en-US" dirty="0">
                <a:latin typeface="+mj-lt"/>
              </a:rPr>
              <a:t>Source: The Conference Board® Global Consumer Confidence survey (2019-2020)</a:t>
            </a:r>
          </a:p>
          <a:p>
            <a:r>
              <a:rPr lang="en-US" dirty="0">
                <a:latin typeface="+mj-lt"/>
              </a:rPr>
              <a:t>Shopping </a:t>
            </a:r>
            <a:r>
              <a:rPr lang="en-US" dirty="0" err="1">
                <a:latin typeface="+mj-lt"/>
              </a:rPr>
              <a:t>behaviour</a:t>
            </a:r>
            <a:r>
              <a:rPr lang="en-US" dirty="0">
                <a:latin typeface="+mj-lt"/>
              </a:rPr>
              <a:t> update, </a:t>
            </a:r>
            <a:r>
              <a:rPr lang="en-US" dirty="0" err="1">
                <a:latin typeface="+mj-lt"/>
              </a:rPr>
              <a:t>Omnbibus</a:t>
            </a:r>
            <a:r>
              <a:rPr lang="en-US" dirty="0">
                <a:latin typeface="+mj-lt"/>
              </a:rPr>
              <a:t>, (March’22), N=1010, Q3, Q4, Q5</a:t>
            </a:r>
            <a:r>
              <a:rPr lang="pl-PL" dirty="0">
                <a:latin typeface="+mj-lt"/>
              </a:rPr>
              <a:t>; NielsenIQ SEDO research (June 2022), N=504</a:t>
            </a:r>
          </a:p>
          <a:p>
            <a:r>
              <a:rPr lang="pl-PL" dirty="0">
                <a:latin typeface="+mj-lt"/>
              </a:rPr>
              <a:t>All S/H respondents 2023 (N=1466); </a:t>
            </a:r>
            <a:r>
              <a:rPr lang="en-US" dirty="0">
                <a:latin typeface="+mj-lt"/>
              </a:rPr>
              <a:t>LQCC1. Do you think that your personal finances over the next 12 months will be... ?</a:t>
            </a:r>
            <a:r>
              <a:rPr lang="pl-PL" dirty="0">
                <a:latin typeface="+mj-lt"/>
              </a:rPr>
              <a:t> Wonderful / Good; </a:t>
            </a:r>
            <a:r>
              <a:rPr lang="en-US" dirty="0">
                <a:latin typeface="+mj-lt"/>
              </a:rPr>
              <a:t>LQCC2. What will be the job market and the job perspectives that the market offers to people like you in the next 12 months?</a:t>
            </a:r>
            <a:r>
              <a:rPr lang="pl-PL" dirty="0">
                <a:latin typeface="+mj-lt"/>
              </a:rPr>
              <a:t> Rather beneficial / Definitely beneficial; </a:t>
            </a:r>
            <a:r>
              <a:rPr lang="en-US" dirty="0">
                <a:latin typeface="+mj-lt"/>
              </a:rPr>
              <a:t>LQCC3. Is the next 12 months a good time to shop and spend money on the products and services your household needs?</a:t>
            </a:r>
            <a:r>
              <a:rPr lang="pl-PL" dirty="0">
                <a:latin typeface="+mj-lt"/>
              </a:rPr>
              <a:t> </a:t>
            </a:r>
            <a:r>
              <a:rPr lang="en-US" dirty="0">
                <a:latin typeface="+mj-lt"/>
              </a:rPr>
              <a:t>Rather, yes, this is a good time to shop</a:t>
            </a:r>
            <a:r>
              <a:rPr lang="pl-PL" dirty="0">
                <a:latin typeface="+mj-lt"/>
              </a:rPr>
              <a:t> / </a:t>
            </a:r>
            <a:r>
              <a:rPr lang="en-US" dirty="0">
                <a:latin typeface="+mj-lt"/>
              </a:rPr>
              <a:t>Definitely yes, it's a good time to shop</a:t>
            </a:r>
          </a:p>
        </p:txBody>
      </p:sp>
      <p:sp>
        <p:nvSpPr>
          <p:cNvPr id="6" name="Nadpis 5">
            <a:extLst>
              <a:ext uri="{FF2B5EF4-FFF2-40B4-BE49-F238E27FC236}">
                <a16:creationId xmlns:a16="http://schemas.microsoft.com/office/drawing/2014/main" id="{722F1EBD-3838-4FC5-BA74-2BCBD422523E}"/>
              </a:ext>
            </a:extLst>
          </p:cNvPr>
          <p:cNvSpPr>
            <a:spLocks noGrp="1"/>
          </p:cNvSpPr>
          <p:nvPr>
            <p:ph type="title"/>
          </p:nvPr>
        </p:nvSpPr>
        <p:spPr/>
        <p:txBody>
          <a:bodyPr/>
          <a:lstStyle/>
          <a:p>
            <a:r>
              <a:rPr lang="en-GB" sz="2800">
                <a:solidFill>
                  <a:schemeClr val="tx1"/>
                </a:solidFill>
                <a:ea typeface="Aktiv Grotesk" panose="020B0604020202020204" charset="0"/>
                <a:cs typeface="Aktiv Grotesk" panose="020B0604020202020204" charset="0"/>
              </a:rPr>
              <a:t>Polish consumer’s outlook remain pessimistic</a:t>
            </a:r>
          </a:p>
        </p:txBody>
      </p:sp>
      <p:sp>
        <p:nvSpPr>
          <p:cNvPr id="2" name="Rectangle 1"/>
          <p:cNvSpPr/>
          <p:nvPr/>
        </p:nvSpPr>
        <p:spPr>
          <a:xfrm>
            <a:off x="472867" y="6472539"/>
            <a:ext cx="5724733" cy="246221"/>
          </a:xfrm>
          <a:prstGeom prst="rect">
            <a:avLst/>
          </a:prstGeom>
          <a:noFill/>
          <a:ln>
            <a:noFill/>
          </a:ln>
        </p:spPr>
        <p:txBody>
          <a:bodyPr spcFirstLastPara="1" wrap="square" lIns="0" tIns="121900" rIns="0" bIns="121900" anchor="b" anchorCtr="0">
            <a:noAutofit/>
          </a:bodyPr>
          <a:lstStyle/>
          <a:p>
            <a:pPr>
              <a:buClr>
                <a:schemeClr val="accent5"/>
              </a:buClr>
              <a:buSzPts val="600"/>
            </a:pPr>
            <a:endParaRPr lang="en-US" sz="533">
              <a:solidFill>
                <a:schemeClr val="accent5"/>
              </a:solidFill>
              <a:latin typeface="+mj-lt"/>
              <a:ea typeface="Montserrat"/>
              <a:cs typeface="Montserrat"/>
            </a:endParaRPr>
          </a:p>
        </p:txBody>
      </p:sp>
      <p:grpSp>
        <p:nvGrpSpPr>
          <p:cNvPr id="3" name="Skupina 22">
            <a:extLst>
              <a:ext uri="{FF2B5EF4-FFF2-40B4-BE49-F238E27FC236}">
                <a16:creationId xmlns:a16="http://schemas.microsoft.com/office/drawing/2014/main" id="{EBCD3C8D-A33F-B11B-5F01-DC41368563B5}"/>
              </a:ext>
            </a:extLst>
          </p:cNvPr>
          <p:cNvGrpSpPr/>
          <p:nvPr/>
        </p:nvGrpSpPr>
        <p:grpSpPr>
          <a:xfrm>
            <a:off x="8674100" y="1427837"/>
            <a:ext cx="3011213" cy="4139001"/>
            <a:chOff x="7316787" y="1209099"/>
            <a:chExt cx="1472563" cy="3145946"/>
          </a:xfrm>
        </p:grpSpPr>
        <p:graphicFrame>
          <p:nvGraphicFramePr>
            <p:cNvPr id="8" name="Graf 10">
              <a:extLst>
                <a:ext uri="{FF2B5EF4-FFF2-40B4-BE49-F238E27FC236}">
                  <a16:creationId xmlns:a16="http://schemas.microsoft.com/office/drawing/2014/main" id="{6AB6E92C-6473-B8D2-7AFC-9FDDD64F1FFD}"/>
                </a:ext>
              </a:extLst>
            </p:cNvPr>
            <p:cNvGraphicFramePr/>
            <p:nvPr>
              <p:extLst>
                <p:ext uri="{D42A27DB-BD31-4B8C-83A1-F6EECF244321}">
                  <p14:modId xmlns:p14="http://schemas.microsoft.com/office/powerpoint/2010/main" val="1379142224"/>
                </p:ext>
              </p:extLst>
            </p:nvPr>
          </p:nvGraphicFramePr>
          <p:xfrm>
            <a:off x="7316787" y="1422663"/>
            <a:ext cx="1472563" cy="293238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Google Shape;201;p12">
              <a:extLst>
                <a:ext uri="{FF2B5EF4-FFF2-40B4-BE49-F238E27FC236}">
                  <a16:creationId xmlns:a16="http://schemas.microsoft.com/office/drawing/2014/main" id="{70C5932E-27B7-2D63-1DCA-5A235B6F87E0}"/>
                </a:ext>
              </a:extLst>
            </p:cNvPr>
            <p:cNvCxnSpPr>
              <a:cxnSpLocks/>
            </p:cNvCxnSpPr>
            <p:nvPr/>
          </p:nvCxnSpPr>
          <p:spPr>
            <a:xfrm>
              <a:off x="7564591" y="1554069"/>
              <a:ext cx="1129833" cy="0"/>
            </a:xfrm>
            <a:prstGeom prst="straightConnector1">
              <a:avLst/>
            </a:prstGeom>
            <a:noFill/>
            <a:ln w="9525" cap="flat" cmpd="sng">
              <a:solidFill>
                <a:schemeClr val="tx1"/>
              </a:solidFill>
              <a:prstDash val="solid"/>
              <a:round/>
              <a:headEnd type="none" w="sm" len="sm"/>
              <a:tailEnd type="none" w="sm" len="sm"/>
            </a:ln>
          </p:spPr>
        </p:cxnSp>
        <p:sp>
          <p:nvSpPr>
            <p:cNvPr id="10" name="Google Shape;202;p12">
              <a:extLst>
                <a:ext uri="{FF2B5EF4-FFF2-40B4-BE49-F238E27FC236}">
                  <a16:creationId xmlns:a16="http://schemas.microsoft.com/office/drawing/2014/main" id="{A2FC87E1-5AD9-3FD6-3E55-1A09C7462CB8}"/>
                </a:ext>
              </a:extLst>
            </p:cNvPr>
            <p:cNvSpPr txBox="1"/>
            <p:nvPr/>
          </p:nvSpPr>
          <p:spPr>
            <a:xfrm>
              <a:off x="7551925" y="1209099"/>
              <a:ext cx="1226322" cy="300000"/>
            </a:xfrm>
            <a:prstGeom prst="rect">
              <a:avLst/>
            </a:prstGeom>
            <a:noFill/>
            <a:ln>
              <a:noFill/>
            </a:ln>
          </p:spPr>
          <p:txBody>
            <a:bodyPr spcFirstLastPara="1" wrap="square" lIns="0" tIns="60933" rIns="0" bIns="60933" anchor="t" anchorCtr="0">
              <a:noAutofit/>
            </a:bodyPr>
            <a:lstStyle>
              <a:defPPr marR="0" lvl="0" algn="l" rtl="0">
                <a:lnSpc>
                  <a:spcPct val="100000"/>
                </a:lnSpc>
                <a:spcBef>
                  <a:spcPts val="0"/>
                </a:spcBef>
                <a:spcAft>
                  <a:spcPts val="0"/>
                </a:spcAft>
                <a:defRPr/>
              </a:defPPr>
              <a:lvl1pPr>
                <a:spcAft>
                  <a:spcPts val="1200"/>
                </a:spcAft>
                <a:buSzPts val="1100"/>
                <a:defRPr sz="900">
                  <a:solidFill>
                    <a:srgbClr val="FFFFFF"/>
                  </a:solidFill>
                  <a:latin typeface="Avenir Next LT Pro" panose="020B0504020202020204" pitchFamily="34" charset="-18"/>
                  <a:ea typeface="Montserrat"/>
                  <a:cs typeface="Montserrat"/>
                </a:defRPr>
              </a:lvl1pPr>
            </a:lstStyle>
            <a:p>
              <a:r>
                <a:rPr lang="pl-PL" sz="1200" b="1">
                  <a:solidFill>
                    <a:schemeClr val="tx1"/>
                  </a:solidFill>
                  <a:latin typeface="+mj-lt"/>
                  <a:ea typeface="Aktiv Grotesk" panose="020B0604020202020204" charset="0"/>
                  <a:cs typeface="Aktiv Grotesk" panose="020B0604020202020204" charset="0"/>
                  <a:sym typeface="Montserrat"/>
                </a:rPr>
                <a:t>Proper moment</a:t>
              </a:r>
              <a:r>
                <a:rPr lang="en-GB" sz="1200" b="1">
                  <a:solidFill>
                    <a:schemeClr val="tx1"/>
                  </a:solidFill>
                  <a:latin typeface="+mj-lt"/>
                  <a:ea typeface="Aktiv Grotesk" panose="020B0604020202020204" charset="0"/>
                  <a:cs typeface="Aktiv Grotesk" panose="020B0604020202020204" charset="0"/>
                  <a:sym typeface="Montserrat"/>
                </a:rPr>
                <a:t> to spend</a:t>
              </a:r>
            </a:p>
          </p:txBody>
        </p:sp>
      </p:grpSp>
      <p:grpSp>
        <p:nvGrpSpPr>
          <p:cNvPr id="11" name="Skupina 21">
            <a:extLst>
              <a:ext uri="{FF2B5EF4-FFF2-40B4-BE49-F238E27FC236}">
                <a16:creationId xmlns:a16="http://schemas.microsoft.com/office/drawing/2014/main" id="{4B4EC6DA-6CBA-D527-1421-E0F312CD1729}"/>
              </a:ext>
            </a:extLst>
          </p:cNvPr>
          <p:cNvGrpSpPr/>
          <p:nvPr/>
        </p:nvGrpSpPr>
        <p:grpSpPr>
          <a:xfrm>
            <a:off x="4641475" y="1427836"/>
            <a:ext cx="3011215" cy="4128973"/>
            <a:chOff x="5606768" y="1209099"/>
            <a:chExt cx="1472563" cy="3138325"/>
          </a:xfrm>
        </p:grpSpPr>
        <p:cxnSp>
          <p:nvCxnSpPr>
            <p:cNvPr id="12" name="Google Shape;201;p12">
              <a:extLst>
                <a:ext uri="{FF2B5EF4-FFF2-40B4-BE49-F238E27FC236}">
                  <a16:creationId xmlns:a16="http://schemas.microsoft.com/office/drawing/2014/main" id="{DE739BA9-13F5-9AA8-CB30-98B708E7E3AA}"/>
                </a:ext>
              </a:extLst>
            </p:cNvPr>
            <p:cNvCxnSpPr>
              <a:cxnSpLocks/>
            </p:cNvCxnSpPr>
            <p:nvPr/>
          </p:nvCxnSpPr>
          <p:spPr>
            <a:xfrm>
              <a:off x="5792194" y="1554069"/>
              <a:ext cx="1190177" cy="0"/>
            </a:xfrm>
            <a:prstGeom prst="straightConnector1">
              <a:avLst/>
            </a:prstGeom>
            <a:noFill/>
            <a:ln w="9525" cap="flat" cmpd="sng">
              <a:solidFill>
                <a:schemeClr val="tx1"/>
              </a:solidFill>
              <a:prstDash val="solid"/>
              <a:round/>
              <a:headEnd type="none" w="sm" len="sm"/>
              <a:tailEnd type="none" w="sm" len="sm"/>
            </a:ln>
          </p:spPr>
        </p:cxnSp>
        <p:graphicFrame>
          <p:nvGraphicFramePr>
            <p:cNvPr id="13" name="Graf 9">
              <a:extLst>
                <a:ext uri="{FF2B5EF4-FFF2-40B4-BE49-F238E27FC236}">
                  <a16:creationId xmlns:a16="http://schemas.microsoft.com/office/drawing/2014/main" id="{4821E55F-F2D2-89D5-F799-C16ABC0EE6B0}"/>
                </a:ext>
              </a:extLst>
            </p:cNvPr>
            <p:cNvGraphicFramePr/>
            <p:nvPr>
              <p:extLst>
                <p:ext uri="{D42A27DB-BD31-4B8C-83A1-F6EECF244321}">
                  <p14:modId xmlns:p14="http://schemas.microsoft.com/office/powerpoint/2010/main" val="1412566432"/>
                </p:ext>
              </p:extLst>
            </p:nvPr>
          </p:nvGraphicFramePr>
          <p:xfrm>
            <a:off x="5606768" y="1420620"/>
            <a:ext cx="1472563" cy="2926804"/>
          </p:xfrm>
          <a:graphic>
            <a:graphicData uri="http://schemas.openxmlformats.org/drawingml/2006/chart">
              <c:chart xmlns:c="http://schemas.openxmlformats.org/drawingml/2006/chart" xmlns:r="http://schemas.openxmlformats.org/officeDocument/2006/relationships" r:id="rId4"/>
            </a:graphicData>
          </a:graphic>
        </p:graphicFrame>
        <p:sp>
          <p:nvSpPr>
            <p:cNvPr id="14" name="Google Shape;202;p12">
              <a:extLst>
                <a:ext uri="{FF2B5EF4-FFF2-40B4-BE49-F238E27FC236}">
                  <a16:creationId xmlns:a16="http://schemas.microsoft.com/office/drawing/2014/main" id="{6B009840-F049-0585-4B78-22BFC2353784}"/>
                </a:ext>
              </a:extLst>
            </p:cNvPr>
            <p:cNvSpPr txBox="1"/>
            <p:nvPr/>
          </p:nvSpPr>
          <p:spPr>
            <a:xfrm>
              <a:off x="5638355" y="1209099"/>
              <a:ext cx="1440976" cy="300000"/>
            </a:xfrm>
            <a:prstGeom prst="rect">
              <a:avLst/>
            </a:prstGeom>
            <a:noFill/>
            <a:ln>
              <a:noFill/>
            </a:ln>
          </p:spPr>
          <p:txBody>
            <a:bodyPr spcFirstLastPara="1" wrap="square" lIns="0" tIns="60933" rIns="0" bIns="60933" anchor="t" anchorCtr="0">
              <a:noAutofit/>
            </a:bodyPr>
            <a:lstStyle>
              <a:defPPr marR="0" lvl="0" algn="l" rtl="0">
                <a:lnSpc>
                  <a:spcPct val="100000"/>
                </a:lnSpc>
                <a:spcBef>
                  <a:spcPts val="0"/>
                </a:spcBef>
                <a:spcAft>
                  <a:spcPts val="0"/>
                </a:spcAft>
              </a:defPPr>
              <a:lvl1pPr>
                <a:spcAft>
                  <a:spcPts val="1200"/>
                </a:spcAft>
                <a:buSzPts val="1100"/>
                <a:defRPr sz="900">
                  <a:solidFill>
                    <a:srgbClr val="FFFFFF"/>
                  </a:solidFill>
                  <a:latin typeface="Avenir Next LT Pro" panose="020B0504020202020204" pitchFamily="34" charset="-18"/>
                  <a:ea typeface="Montserrat"/>
                  <a:cs typeface="Montserrat"/>
                </a:defRPr>
              </a:lvl1pPr>
            </a:lstStyle>
            <a:p>
              <a:r>
                <a:rPr lang="pl-PL" sz="1200" b="1">
                  <a:solidFill>
                    <a:schemeClr val="tx1"/>
                  </a:solidFill>
                  <a:latin typeface="+mj-lt"/>
                  <a:ea typeface="Aktiv Grotesk" panose="020B0604020202020204" charset="0"/>
                  <a:cs typeface="Aktiv Grotesk" panose="020B0604020202020204" charset="0"/>
                  <a:sym typeface="Montserrat"/>
                </a:rPr>
                <a:t>Positive evaluation of personal </a:t>
              </a:r>
              <a:r>
                <a:rPr lang="en-GB" sz="1200" b="1">
                  <a:solidFill>
                    <a:schemeClr val="tx1"/>
                  </a:solidFill>
                  <a:latin typeface="+mj-lt"/>
                  <a:ea typeface="Aktiv Grotesk" panose="020B0604020202020204" charset="0"/>
                  <a:cs typeface="Aktiv Grotesk" panose="020B0604020202020204" charset="0"/>
                  <a:sym typeface="Montserrat"/>
                </a:rPr>
                <a:t>finances</a:t>
              </a:r>
            </a:p>
          </p:txBody>
        </p:sp>
      </p:grpSp>
      <p:grpSp>
        <p:nvGrpSpPr>
          <p:cNvPr id="15" name="Skupina 20">
            <a:extLst>
              <a:ext uri="{FF2B5EF4-FFF2-40B4-BE49-F238E27FC236}">
                <a16:creationId xmlns:a16="http://schemas.microsoft.com/office/drawing/2014/main" id="{D5B620AC-B54D-749E-6159-FECD2A1DEED9}"/>
              </a:ext>
            </a:extLst>
          </p:cNvPr>
          <p:cNvGrpSpPr/>
          <p:nvPr/>
        </p:nvGrpSpPr>
        <p:grpSpPr>
          <a:xfrm>
            <a:off x="497417" y="1427836"/>
            <a:ext cx="3011215" cy="4138997"/>
            <a:chOff x="3936999" y="1209099"/>
            <a:chExt cx="1472563" cy="3145945"/>
          </a:xfrm>
        </p:grpSpPr>
        <p:graphicFrame>
          <p:nvGraphicFramePr>
            <p:cNvPr id="16" name="Graf 6">
              <a:extLst>
                <a:ext uri="{FF2B5EF4-FFF2-40B4-BE49-F238E27FC236}">
                  <a16:creationId xmlns:a16="http://schemas.microsoft.com/office/drawing/2014/main" id="{57890B51-650E-B9CF-8E12-C7BCFDF44C20}"/>
                </a:ext>
              </a:extLst>
            </p:cNvPr>
            <p:cNvGraphicFramePr/>
            <p:nvPr>
              <p:extLst>
                <p:ext uri="{D42A27DB-BD31-4B8C-83A1-F6EECF244321}">
                  <p14:modId xmlns:p14="http://schemas.microsoft.com/office/powerpoint/2010/main" val="2440015625"/>
                </p:ext>
              </p:extLst>
            </p:nvPr>
          </p:nvGraphicFramePr>
          <p:xfrm>
            <a:off x="3936999" y="1428240"/>
            <a:ext cx="1472563" cy="2926804"/>
          </p:xfrm>
          <a:graphic>
            <a:graphicData uri="http://schemas.openxmlformats.org/drawingml/2006/chart">
              <c:chart xmlns:c="http://schemas.openxmlformats.org/drawingml/2006/chart" xmlns:r="http://schemas.openxmlformats.org/officeDocument/2006/relationships" r:id="rId5"/>
            </a:graphicData>
          </a:graphic>
        </p:graphicFrame>
        <p:cxnSp>
          <p:nvCxnSpPr>
            <p:cNvPr id="17" name="Google Shape;201;p12">
              <a:extLst>
                <a:ext uri="{FF2B5EF4-FFF2-40B4-BE49-F238E27FC236}">
                  <a16:creationId xmlns:a16="http://schemas.microsoft.com/office/drawing/2014/main" id="{C8859E49-7094-0569-CD0A-78B7675815CE}"/>
                </a:ext>
              </a:extLst>
            </p:cNvPr>
            <p:cNvCxnSpPr>
              <a:cxnSpLocks/>
            </p:cNvCxnSpPr>
            <p:nvPr/>
          </p:nvCxnSpPr>
          <p:spPr>
            <a:xfrm>
              <a:off x="4145438" y="1554069"/>
              <a:ext cx="1190177" cy="0"/>
            </a:xfrm>
            <a:prstGeom prst="straightConnector1">
              <a:avLst/>
            </a:prstGeom>
            <a:noFill/>
            <a:ln w="9525" cap="flat" cmpd="sng">
              <a:solidFill>
                <a:schemeClr val="tx1"/>
              </a:solidFill>
              <a:prstDash val="solid"/>
              <a:round/>
              <a:headEnd type="none" w="sm" len="sm"/>
              <a:tailEnd type="none" w="sm" len="sm"/>
            </a:ln>
          </p:spPr>
        </p:cxnSp>
        <p:sp>
          <p:nvSpPr>
            <p:cNvPr id="18" name="Google Shape;202;p12">
              <a:extLst>
                <a:ext uri="{FF2B5EF4-FFF2-40B4-BE49-F238E27FC236}">
                  <a16:creationId xmlns:a16="http://schemas.microsoft.com/office/drawing/2014/main" id="{7768AB17-5681-D06D-F3BC-C7EB673B7810}"/>
                </a:ext>
              </a:extLst>
            </p:cNvPr>
            <p:cNvSpPr txBox="1"/>
            <p:nvPr/>
          </p:nvSpPr>
          <p:spPr>
            <a:xfrm>
              <a:off x="4160386" y="1209099"/>
              <a:ext cx="1249176" cy="300000"/>
            </a:xfrm>
            <a:prstGeom prst="rect">
              <a:avLst/>
            </a:prstGeom>
            <a:noFill/>
            <a:ln>
              <a:noFill/>
            </a:ln>
          </p:spPr>
          <p:txBody>
            <a:bodyPr spcFirstLastPara="1" wrap="square" lIns="0" tIns="60933" rIns="0" bIns="60933" anchor="t" anchorCtr="0">
              <a:noAutofit/>
            </a:bodyPr>
            <a:lstStyle/>
            <a:p>
              <a:pPr>
                <a:spcAft>
                  <a:spcPts val="1600"/>
                </a:spcAft>
                <a:buSzPts val="1100"/>
              </a:pPr>
              <a:r>
                <a:rPr lang="pl-PL" sz="1200" b="1">
                  <a:latin typeface="+mj-lt"/>
                  <a:ea typeface="Aktiv Grotesk" panose="020B0604020202020204" charset="0"/>
                  <a:cs typeface="Aktiv Grotesk" panose="020B0604020202020204" charset="0"/>
                  <a:sym typeface="Montserrat"/>
                </a:rPr>
                <a:t>Optimism</a:t>
              </a:r>
              <a:r>
                <a:rPr lang="en-GB" sz="1200" b="1">
                  <a:latin typeface="+mj-lt"/>
                  <a:ea typeface="Aktiv Grotesk" panose="020B0604020202020204" charset="0"/>
                  <a:cs typeface="Aktiv Grotesk" panose="020B0604020202020204" charset="0"/>
                  <a:sym typeface="Montserrat"/>
                </a:rPr>
                <a:t> about job p</a:t>
              </a:r>
              <a:r>
                <a:rPr lang="pl-PL" sz="1200" b="1">
                  <a:latin typeface="+mj-lt"/>
                  <a:ea typeface="Aktiv Grotesk" panose="020B0604020202020204" charset="0"/>
                  <a:cs typeface="Aktiv Grotesk" panose="020B0604020202020204" charset="0"/>
                  <a:sym typeface="Montserrat"/>
                </a:rPr>
                <a:t>erspectives</a:t>
              </a:r>
              <a:endParaRPr lang="en-GB" sz="1200" b="1">
                <a:latin typeface="+mj-lt"/>
                <a:ea typeface="Aktiv Grotesk" panose="020B0604020202020204" charset="0"/>
                <a:cs typeface="Aktiv Grotesk" panose="020B0604020202020204" charset="0"/>
                <a:sym typeface="Montserrat"/>
              </a:endParaRPr>
            </a:p>
          </p:txBody>
        </p:sp>
      </p:grpSp>
    </p:spTree>
    <p:extLst>
      <p:ext uri="{BB962C8B-B14F-4D97-AF65-F5344CB8AC3E}">
        <p14:creationId xmlns:p14="http://schemas.microsoft.com/office/powerpoint/2010/main" val="2368878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3" name="Text Placeholder 2">
            <a:extLst>
              <a:ext uri="{FF2B5EF4-FFF2-40B4-BE49-F238E27FC236}">
                <a16:creationId xmlns:a16="http://schemas.microsoft.com/office/drawing/2014/main" id="{372F33DF-285B-2458-0C22-D4C8041139BE}"/>
              </a:ext>
            </a:extLst>
          </p:cNvPr>
          <p:cNvSpPr>
            <a:spLocks noGrp="1"/>
          </p:cNvSpPr>
          <p:nvPr>
            <p:ph type="body" sz="quarter" idx="17"/>
          </p:nvPr>
        </p:nvSpPr>
        <p:spPr/>
        <p:txBody>
          <a:bodyPr/>
          <a:lstStyle/>
          <a:p>
            <a:r>
              <a:rPr lang="en-US" dirty="0">
                <a:latin typeface="+mj-lt"/>
              </a:rPr>
              <a:t>Source: </a:t>
            </a:r>
            <a:r>
              <a:rPr lang="pl-PL" dirty="0">
                <a:latin typeface="+mj-lt"/>
              </a:rPr>
              <a:t>Shopper Trends 2023, Base: N=1466, </a:t>
            </a:r>
            <a:r>
              <a:rPr lang="en-US" dirty="0" err="1">
                <a:latin typeface="+mj-lt"/>
              </a:rPr>
              <a:t>Omnbibus</a:t>
            </a:r>
            <a:r>
              <a:rPr lang="en-US" dirty="0">
                <a:latin typeface="+mj-lt"/>
              </a:rPr>
              <a:t>, (March ’22), N=1010; </a:t>
            </a:r>
            <a:endParaRPr lang="pl-PL" dirty="0">
              <a:latin typeface="+mj-lt"/>
            </a:endParaRPr>
          </a:p>
          <a:p>
            <a:r>
              <a:rPr lang="pl-PL" dirty="0">
                <a:latin typeface="+mj-lt"/>
              </a:rPr>
              <a:t>Ref: </a:t>
            </a:r>
            <a:r>
              <a:rPr lang="en-US" dirty="0">
                <a:latin typeface="+mj-lt"/>
              </a:rPr>
              <a:t>LQCC4. What is your biggest concern for the next six months?</a:t>
            </a:r>
            <a:r>
              <a:rPr lang="pl-PL" dirty="0">
                <a:latin typeface="+mj-lt"/>
              </a:rPr>
              <a:t>; </a:t>
            </a:r>
            <a:r>
              <a:rPr lang="en-US" dirty="0">
                <a:latin typeface="+mj-lt"/>
              </a:rPr>
              <a:t>LQCC5. What is your second biggest concern for the next six months?</a:t>
            </a:r>
            <a:endParaRPr lang="pl-PL" dirty="0">
              <a:latin typeface="+mj-lt"/>
            </a:endParaRPr>
          </a:p>
          <a:p>
            <a:r>
              <a:rPr lang="pl-PL" dirty="0">
                <a:latin typeface="+mj-lt"/>
              </a:rPr>
              <a:t>Comparison to: </a:t>
            </a:r>
            <a:r>
              <a:rPr lang="en-US" dirty="0">
                <a:latin typeface="+mj-lt"/>
              </a:rPr>
              <a:t>Shopping </a:t>
            </a:r>
            <a:r>
              <a:rPr lang="en-US" dirty="0" err="1">
                <a:latin typeface="+mj-lt"/>
              </a:rPr>
              <a:t>behaviour</a:t>
            </a:r>
            <a:r>
              <a:rPr lang="en-US" dirty="0">
                <a:latin typeface="+mj-lt"/>
              </a:rPr>
              <a:t> update, </a:t>
            </a:r>
            <a:endParaRPr lang="pl-PL" dirty="0">
              <a:latin typeface="+mj-lt"/>
            </a:endParaRPr>
          </a:p>
        </p:txBody>
      </p:sp>
      <p:sp>
        <p:nvSpPr>
          <p:cNvPr id="262" name="Google Shape;262;p13"/>
          <p:cNvSpPr txBox="1">
            <a:spLocks noGrp="1"/>
          </p:cNvSpPr>
          <p:nvPr>
            <p:ph type="title"/>
          </p:nvPr>
        </p:nvSpPr>
        <p:spPr>
          <a:prstGeom prst="rect">
            <a:avLst/>
          </a:prstGeom>
          <a:noFill/>
          <a:ln>
            <a:noFill/>
          </a:ln>
        </p:spPr>
        <p:txBody>
          <a:bodyPr spcFirstLastPara="1" vert="horz" wrap="square" lIns="0" tIns="121900" rIns="0" bIns="121900" rtlCol="0" anchor="t" anchorCtr="0">
            <a:noAutofit/>
          </a:bodyPr>
          <a:lstStyle/>
          <a:p>
            <a:r>
              <a:rPr lang="pl-PL" sz="2400" dirty="0"/>
              <a:t>Rising food prices, followed by media cost growth are the </a:t>
            </a:r>
            <a:r>
              <a:rPr lang="en-US" sz="2400" dirty="0"/>
              <a:t>main concern of Poles</a:t>
            </a:r>
            <a:r>
              <a:rPr lang="pl-PL" sz="2400" dirty="0"/>
              <a:t>.</a:t>
            </a:r>
            <a:r>
              <a:rPr lang="en-US" sz="2400" dirty="0"/>
              <a:t> </a:t>
            </a:r>
            <a:r>
              <a:rPr lang="pl-PL" sz="2400" dirty="0"/>
              <a:t>A</a:t>
            </a:r>
            <a:r>
              <a:rPr lang="en-US" sz="2400" dirty="0" err="1"/>
              <a:t>ll</a:t>
            </a:r>
            <a:r>
              <a:rPr lang="en-US" sz="2400" dirty="0"/>
              <a:t> other concerns, including </a:t>
            </a:r>
            <a:r>
              <a:rPr lang="pl-PL" sz="2400" dirty="0"/>
              <a:t>war and </a:t>
            </a:r>
            <a:r>
              <a:rPr lang="en-US" sz="2400" dirty="0"/>
              <a:t>health, </a:t>
            </a:r>
            <a:r>
              <a:rPr lang="pl-PL" sz="2400" dirty="0"/>
              <a:t>were pushed to</a:t>
            </a:r>
            <a:r>
              <a:rPr lang="en-US" sz="2400" dirty="0"/>
              <a:t> the background</a:t>
            </a:r>
            <a:endParaRPr lang="en-GB" sz="2400" dirty="0"/>
          </a:p>
        </p:txBody>
      </p:sp>
      <p:grpSp>
        <p:nvGrpSpPr>
          <p:cNvPr id="11" name="Group 10">
            <a:extLst>
              <a:ext uri="{FF2B5EF4-FFF2-40B4-BE49-F238E27FC236}">
                <a16:creationId xmlns:a16="http://schemas.microsoft.com/office/drawing/2014/main" id="{ABF05A7F-850E-D051-E8AD-8C59530F1836}"/>
              </a:ext>
            </a:extLst>
          </p:cNvPr>
          <p:cNvGrpSpPr/>
          <p:nvPr/>
        </p:nvGrpSpPr>
        <p:grpSpPr>
          <a:xfrm>
            <a:off x="5341644" y="2501230"/>
            <a:ext cx="2805571" cy="2374480"/>
            <a:chOff x="6328614" y="2501230"/>
            <a:chExt cx="2805571" cy="2374480"/>
          </a:xfrm>
        </p:grpSpPr>
        <p:graphicFrame>
          <p:nvGraphicFramePr>
            <p:cNvPr id="275" name="Google Shape;275;p13"/>
            <p:cNvGraphicFramePr/>
            <p:nvPr>
              <p:extLst>
                <p:ext uri="{D42A27DB-BD31-4B8C-83A1-F6EECF244321}">
                  <p14:modId xmlns:p14="http://schemas.microsoft.com/office/powerpoint/2010/main" val="2190632748"/>
                </p:ext>
              </p:extLst>
            </p:nvPr>
          </p:nvGraphicFramePr>
          <p:xfrm>
            <a:off x="6328614" y="2501230"/>
            <a:ext cx="2805571" cy="2374480"/>
          </p:xfrm>
          <a:graphic>
            <a:graphicData uri="http://schemas.openxmlformats.org/drawingml/2006/chart">
              <c:chart xmlns:c="http://schemas.openxmlformats.org/drawingml/2006/chart" xmlns:r="http://schemas.openxmlformats.org/officeDocument/2006/relationships" r:id="rId3"/>
            </a:graphicData>
          </a:graphic>
        </p:graphicFrame>
        <p:sp>
          <p:nvSpPr>
            <p:cNvPr id="267" name="Google Shape;267;p13"/>
            <p:cNvSpPr txBox="1"/>
            <p:nvPr/>
          </p:nvSpPr>
          <p:spPr>
            <a:xfrm>
              <a:off x="6613634" y="3048080"/>
              <a:ext cx="2079600" cy="892000"/>
            </a:xfrm>
            <a:prstGeom prst="rect">
              <a:avLst/>
            </a:prstGeom>
            <a:noFill/>
            <a:ln>
              <a:noFill/>
            </a:ln>
          </p:spPr>
          <p:txBody>
            <a:bodyPr spcFirstLastPara="1" wrap="square" lIns="0" tIns="60933" rIns="0" bIns="60933" anchor="ctr" anchorCtr="0">
              <a:noAutofit/>
            </a:bodyPr>
            <a:lstStyle/>
            <a:p>
              <a:pPr algn="ctr">
                <a:buClr>
                  <a:srgbClr val="000000"/>
                </a:buClr>
                <a:buSzPts val="2600"/>
              </a:pPr>
              <a:r>
                <a:rPr lang="pl-PL" sz="3467" b="1">
                  <a:latin typeface="+mj-lt"/>
                  <a:ea typeface="Aktiv Grotesk" panose="020B0504020202020204" pitchFamily="34" charset="0"/>
                  <a:cs typeface="Aktiv Grotesk" panose="020B0504020202020204" pitchFamily="34" charset="0"/>
                  <a:sym typeface="Montserrat"/>
                </a:rPr>
                <a:t>23</a:t>
              </a:r>
              <a:r>
                <a:rPr lang="en" sz="3467" b="1">
                  <a:latin typeface="+mj-lt"/>
                  <a:ea typeface="Aktiv Grotesk" panose="020B0504020202020204" pitchFamily="34" charset="0"/>
                  <a:cs typeface="Aktiv Grotesk" panose="020B0504020202020204" pitchFamily="34" charset="0"/>
                  <a:sym typeface="Montserrat"/>
                </a:rPr>
                <a:t>%</a:t>
              </a:r>
              <a:endParaRPr sz="3467" b="1">
                <a:latin typeface="+mj-lt"/>
                <a:ea typeface="Aktiv Grotesk" panose="020B0504020202020204" pitchFamily="34" charset="0"/>
                <a:cs typeface="Aktiv Grotesk" panose="020B0504020202020204" pitchFamily="34" charset="0"/>
                <a:sym typeface="Montserrat"/>
              </a:endParaRPr>
            </a:p>
            <a:p>
              <a:pPr algn="ctr">
                <a:buClr>
                  <a:srgbClr val="000000"/>
                </a:buClr>
                <a:buSzPts val="1000"/>
              </a:pPr>
              <a:r>
                <a:rPr lang="pl-PL" sz="1333">
                  <a:latin typeface="+mj-lt"/>
                  <a:ea typeface="Aktiv Grotesk" panose="020B0504020202020204" pitchFamily="34" charset="0"/>
                  <a:cs typeface="Aktiv Grotesk" panose="020B0504020202020204" pitchFamily="34" charset="0"/>
                  <a:sym typeface="Montserrat"/>
                </a:rPr>
                <a:t>War</a:t>
              </a:r>
              <a:endParaRPr sz="1333">
                <a:latin typeface="+mj-lt"/>
                <a:ea typeface="Aktiv Grotesk" panose="020B0504020202020204" pitchFamily="34" charset="0"/>
                <a:cs typeface="Aktiv Grotesk" panose="020B0504020202020204" pitchFamily="34" charset="0"/>
                <a:sym typeface="Montserrat"/>
              </a:endParaRPr>
            </a:p>
          </p:txBody>
        </p:sp>
        <p:sp>
          <p:nvSpPr>
            <p:cNvPr id="270" name="Google Shape;270;p13"/>
            <p:cNvSpPr txBox="1"/>
            <p:nvPr/>
          </p:nvSpPr>
          <p:spPr>
            <a:xfrm>
              <a:off x="7149434" y="4031740"/>
              <a:ext cx="1008000" cy="396000"/>
            </a:xfrm>
            <a:prstGeom prst="rect">
              <a:avLst/>
            </a:prstGeom>
            <a:solidFill>
              <a:schemeClr val="accent6">
                <a:lumMod val="50000"/>
              </a:schemeClr>
            </a:solidFill>
            <a:ln>
              <a:noFill/>
            </a:ln>
          </p:spPr>
          <p:txBody>
            <a:bodyPr spcFirstLastPara="1" wrap="square" lIns="0" tIns="0" rIns="0" bIns="0" anchor="ctr" anchorCtr="0">
              <a:noAutofit/>
            </a:bodyPr>
            <a:lstStyle/>
            <a:p>
              <a:pPr algn="ctr">
                <a:buClr>
                  <a:srgbClr val="000000"/>
                </a:buClr>
                <a:buSzPts val="2400"/>
              </a:pPr>
              <a:r>
                <a:rPr lang="pl-PL" sz="2400" b="1">
                  <a:solidFill>
                    <a:schemeClr val="bg1"/>
                  </a:solidFill>
                  <a:latin typeface="+mj-lt"/>
                  <a:ea typeface="Aktiv Grotesk" panose="020B0504020202020204" pitchFamily="34" charset="0"/>
                  <a:cs typeface="Aktiv Grotesk" panose="020B0504020202020204" pitchFamily="34" charset="0"/>
                  <a:sym typeface="Montserrat"/>
                </a:rPr>
                <a:t>-26</a:t>
              </a:r>
              <a:r>
                <a:rPr lang="en" sz="2400" b="1">
                  <a:solidFill>
                    <a:schemeClr val="bg1"/>
                  </a:solidFill>
                  <a:latin typeface="+mj-lt"/>
                  <a:ea typeface="Aktiv Grotesk" panose="020B0504020202020204" pitchFamily="34" charset="0"/>
                  <a:cs typeface="Aktiv Grotesk" panose="020B0504020202020204" pitchFamily="34" charset="0"/>
                  <a:sym typeface="Montserrat"/>
                </a:rPr>
                <a:t>pp</a:t>
              </a:r>
              <a:endParaRPr sz="1600" b="1">
                <a:solidFill>
                  <a:schemeClr val="bg1"/>
                </a:solidFill>
                <a:latin typeface="+mj-lt"/>
                <a:ea typeface="Aktiv Grotesk" panose="020B0504020202020204" pitchFamily="34" charset="0"/>
                <a:cs typeface="Aktiv Grotesk" panose="020B0504020202020204" pitchFamily="34" charset="0"/>
                <a:sym typeface="Montserrat"/>
              </a:endParaRPr>
            </a:p>
          </p:txBody>
        </p:sp>
      </p:grpSp>
      <p:grpSp>
        <p:nvGrpSpPr>
          <p:cNvPr id="10" name="Group 9">
            <a:extLst>
              <a:ext uri="{FF2B5EF4-FFF2-40B4-BE49-F238E27FC236}">
                <a16:creationId xmlns:a16="http://schemas.microsoft.com/office/drawing/2014/main" id="{877AE4B8-6322-635D-83DC-F0A89C7EA357}"/>
              </a:ext>
            </a:extLst>
          </p:cNvPr>
          <p:cNvGrpSpPr/>
          <p:nvPr/>
        </p:nvGrpSpPr>
        <p:grpSpPr>
          <a:xfrm>
            <a:off x="2744657" y="2501230"/>
            <a:ext cx="2805571" cy="2374480"/>
            <a:chOff x="3238142" y="2501230"/>
            <a:chExt cx="2805571" cy="2374480"/>
          </a:xfrm>
        </p:grpSpPr>
        <p:graphicFrame>
          <p:nvGraphicFramePr>
            <p:cNvPr id="274" name="Google Shape;274;p13"/>
            <p:cNvGraphicFramePr/>
            <p:nvPr>
              <p:extLst>
                <p:ext uri="{D42A27DB-BD31-4B8C-83A1-F6EECF244321}">
                  <p14:modId xmlns:p14="http://schemas.microsoft.com/office/powerpoint/2010/main" val="2707269808"/>
                </p:ext>
              </p:extLst>
            </p:nvPr>
          </p:nvGraphicFramePr>
          <p:xfrm>
            <a:off x="3238142" y="2501230"/>
            <a:ext cx="2805571" cy="2374480"/>
          </p:xfrm>
          <a:graphic>
            <a:graphicData uri="http://schemas.openxmlformats.org/drawingml/2006/chart">
              <c:chart xmlns:c="http://schemas.openxmlformats.org/drawingml/2006/chart" xmlns:r="http://schemas.openxmlformats.org/officeDocument/2006/relationships" r:id="rId4"/>
            </a:graphicData>
          </a:graphic>
        </p:graphicFrame>
        <p:sp>
          <p:nvSpPr>
            <p:cNvPr id="268" name="Google Shape;268;p13"/>
            <p:cNvSpPr txBox="1"/>
            <p:nvPr/>
          </p:nvSpPr>
          <p:spPr>
            <a:xfrm>
              <a:off x="3521399" y="3048080"/>
              <a:ext cx="2079600" cy="892000"/>
            </a:xfrm>
            <a:prstGeom prst="rect">
              <a:avLst/>
            </a:prstGeom>
            <a:noFill/>
            <a:ln>
              <a:noFill/>
            </a:ln>
          </p:spPr>
          <p:txBody>
            <a:bodyPr spcFirstLastPara="1" wrap="square" lIns="0" tIns="60933" rIns="0" bIns="60933" anchor="ctr" anchorCtr="0">
              <a:noAutofit/>
            </a:bodyPr>
            <a:lstStyle/>
            <a:p>
              <a:pPr algn="ctr">
                <a:buClr>
                  <a:srgbClr val="000000"/>
                </a:buClr>
                <a:buSzPts val="2600"/>
              </a:pPr>
              <a:r>
                <a:rPr lang="en" sz="3467" b="1" dirty="0">
                  <a:latin typeface="+mj-lt"/>
                  <a:ea typeface="Aktiv Grotesk" panose="020B0504020202020204" pitchFamily="34" charset="0"/>
                  <a:cs typeface="Aktiv Grotesk" panose="020B0504020202020204" pitchFamily="34" charset="0"/>
                  <a:sym typeface="Montserrat"/>
                </a:rPr>
                <a:t>3</a:t>
              </a:r>
              <a:r>
                <a:rPr lang="pl-PL" sz="3467" b="1" dirty="0">
                  <a:latin typeface="+mj-lt"/>
                  <a:ea typeface="Aktiv Grotesk" panose="020B0504020202020204" pitchFamily="34" charset="0"/>
                  <a:cs typeface="Aktiv Grotesk" panose="020B0504020202020204" pitchFamily="34" charset="0"/>
                  <a:sym typeface="Montserrat"/>
                </a:rPr>
                <a:t>5</a:t>
              </a:r>
              <a:r>
                <a:rPr lang="en" sz="3467" b="1" dirty="0">
                  <a:latin typeface="+mj-lt"/>
                  <a:ea typeface="Aktiv Grotesk" panose="020B0504020202020204" pitchFamily="34" charset="0"/>
                  <a:cs typeface="Aktiv Grotesk" panose="020B0504020202020204" pitchFamily="34" charset="0"/>
                  <a:sym typeface="Montserrat"/>
                </a:rPr>
                <a:t>%</a:t>
              </a:r>
              <a:endParaRPr sz="3467" b="1" dirty="0">
                <a:latin typeface="+mj-lt"/>
                <a:ea typeface="Aktiv Grotesk" panose="020B0504020202020204" pitchFamily="34" charset="0"/>
                <a:cs typeface="Aktiv Grotesk" panose="020B0504020202020204" pitchFamily="34" charset="0"/>
                <a:sym typeface="Montserrat"/>
              </a:endParaRPr>
            </a:p>
            <a:p>
              <a:pPr algn="ctr">
                <a:buClr>
                  <a:srgbClr val="000000"/>
                </a:buClr>
                <a:buSzPts val="1000"/>
              </a:pPr>
              <a:r>
                <a:rPr lang="pl-PL" sz="1333" dirty="0">
                  <a:latin typeface="+mj-lt"/>
                  <a:ea typeface="Aktiv Grotesk" panose="020B0504020202020204" pitchFamily="34" charset="0"/>
                  <a:cs typeface="Aktiv Grotesk" panose="020B0504020202020204" pitchFamily="34" charset="0"/>
                  <a:sym typeface="Montserrat"/>
                </a:rPr>
                <a:t>Media costs growth</a:t>
              </a:r>
            </a:p>
          </p:txBody>
        </p:sp>
        <p:sp>
          <p:nvSpPr>
            <p:cNvPr id="271" name="Google Shape;271;p13"/>
            <p:cNvSpPr txBox="1"/>
            <p:nvPr/>
          </p:nvSpPr>
          <p:spPr>
            <a:xfrm>
              <a:off x="4057199" y="4031740"/>
              <a:ext cx="1008000" cy="396000"/>
            </a:xfrm>
            <a:prstGeom prst="rect">
              <a:avLst/>
            </a:prstGeom>
            <a:solidFill>
              <a:schemeClr val="bg2"/>
            </a:solidFill>
            <a:ln>
              <a:noFill/>
            </a:ln>
          </p:spPr>
          <p:txBody>
            <a:bodyPr spcFirstLastPara="1" wrap="square" lIns="0" tIns="0" rIns="0" bIns="0" anchor="ctr" anchorCtr="0">
              <a:noAutofit/>
            </a:bodyPr>
            <a:lstStyle>
              <a:defPPr>
                <a:defRPr lang="en-US"/>
              </a:defPPr>
              <a:lvl1pPr algn="ctr">
                <a:buClr>
                  <a:srgbClr val="000000"/>
                </a:buClr>
                <a:buSzPts val="2400"/>
                <a:defRPr sz="3200" b="1">
                  <a:solidFill>
                    <a:schemeClr val="bg1"/>
                  </a:solidFill>
                  <a:latin typeface="+mj-lt"/>
                  <a:ea typeface="Aktiv Grotesk" panose="020B0504020202020204" pitchFamily="34" charset="0"/>
                  <a:cs typeface="Aktiv Grotesk" panose="020B0504020202020204" pitchFamily="34" charset="0"/>
                </a:defRPr>
              </a:lvl1pPr>
            </a:lstStyle>
            <a:p>
              <a:r>
                <a:rPr lang="pl-PL" sz="2400">
                  <a:sym typeface="Montserrat"/>
                </a:rPr>
                <a:t>+13</a:t>
              </a:r>
              <a:r>
                <a:rPr lang="en" sz="2400">
                  <a:sym typeface="Montserrat"/>
                </a:rPr>
                <a:t>pp</a:t>
              </a:r>
              <a:endParaRPr sz="2400">
                <a:sym typeface="Montserrat"/>
              </a:endParaRPr>
            </a:p>
          </p:txBody>
        </p:sp>
      </p:grpSp>
      <p:grpSp>
        <p:nvGrpSpPr>
          <p:cNvPr id="9" name="Group 8">
            <a:extLst>
              <a:ext uri="{FF2B5EF4-FFF2-40B4-BE49-F238E27FC236}">
                <a16:creationId xmlns:a16="http://schemas.microsoft.com/office/drawing/2014/main" id="{2DFC6C36-4129-89A0-7BE1-7DB26E5D9FEC}"/>
              </a:ext>
            </a:extLst>
          </p:cNvPr>
          <p:cNvGrpSpPr/>
          <p:nvPr/>
        </p:nvGrpSpPr>
        <p:grpSpPr>
          <a:xfrm>
            <a:off x="147670" y="2501230"/>
            <a:ext cx="2805571" cy="2374480"/>
            <a:chOff x="147670" y="2501230"/>
            <a:chExt cx="2805571" cy="2374480"/>
          </a:xfrm>
        </p:grpSpPr>
        <p:graphicFrame>
          <p:nvGraphicFramePr>
            <p:cNvPr id="273" name="Google Shape;273;p13"/>
            <p:cNvGraphicFramePr/>
            <p:nvPr>
              <p:extLst>
                <p:ext uri="{D42A27DB-BD31-4B8C-83A1-F6EECF244321}">
                  <p14:modId xmlns:p14="http://schemas.microsoft.com/office/powerpoint/2010/main" val="3905521863"/>
                </p:ext>
              </p:extLst>
            </p:nvPr>
          </p:nvGraphicFramePr>
          <p:xfrm>
            <a:off x="147670" y="2501230"/>
            <a:ext cx="2805571" cy="2374480"/>
          </p:xfrm>
          <a:graphic>
            <a:graphicData uri="http://schemas.openxmlformats.org/drawingml/2006/chart">
              <c:chart xmlns:c="http://schemas.openxmlformats.org/drawingml/2006/chart" xmlns:r="http://schemas.openxmlformats.org/officeDocument/2006/relationships" r:id="rId5"/>
            </a:graphicData>
          </a:graphic>
        </p:graphicFrame>
        <p:sp>
          <p:nvSpPr>
            <p:cNvPr id="266" name="Google Shape;266;p13"/>
            <p:cNvSpPr txBox="1"/>
            <p:nvPr/>
          </p:nvSpPr>
          <p:spPr>
            <a:xfrm>
              <a:off x="429164" y="3048080"/>
              <a:ext cx="2079600" cy="892000"/>
            </a:xfrm>
            <a:prstGeom prst="rect">
              <a:avLst/>
            </a:prstGeom>
            <a:noFill/>
            <a:ln>
              <a:noFill/>
            </a:ln>
          </p:spPr>
          <p:txBody>
            <a:bodyPr spcFirstLastPara="1" wrap="square" lIns="0" tIns="60933" rIns="0" bIns="60933" anchor="ctr" anchorCtr="0">
              <a:noAutofit/>
            </a:bodyPr>
            <a:lstStyle/>
            <a:p>
              <a:pPr algn="ctr">
                <a:buClr>
                  <a:srgbClr val="000000"/>
                </a:buClr>
                <a:buSzPts val="2600"/>
              </a:pPr>
              <a:r>
                <a:rPr lang="en" sz="3467" b="1" dirty="0">
                  <a:latin typeface="+mj-lt"/>
                  <a:ea typeface="Aktiv Grotesk" panose="020B0504020202020204" pitchFamily="34" charset="0"/>
                  <a:cs typeface="Aktiv Grotesk" panose="020B0504020202020204" pitchFamily="34" charset="0"/>
                  <a:sym typeface="Montserrat"/>
                </a:rPr>
                <a:t>4</a:t>
              </a:r>
              <a:r>
                <a:rPr lang="pl-PL" sz="3467" b="1" dirty="0">
                  <a:latin typeface="+mj-lt"/>
                  <a:ea typeface="Aktiv Grotesk" panose="020B0504020202020204" pitchFamily="34" charset="0"/>
                  <a:cs typeface="Aktiv Grotesk" panose="020B0504020202020204" pitchFamily="34" charset="0"/>
                  <a:sym typeface="Montserrat"/>
                </a:rPr>
                <a:t>6</a:t>
              </a:r>
              <a:r>
                <a:rPr lang="en" sz="3467" b="1" dirty="0">
                  <a:latin typeface="+mj-lt"/>
                  <a:ea typeface="Aktiv Grotesk" panose="020B0504020202020204" pitchFamily="34" charset="0"/>
                  <a:cs typeface="Aktiv Grotesk" panose="020B0504020202020204" pitchFamily="34" charset="0"/>
                  <a:sym typeface="Montserrat"/>
                </a:rPr>
                <a:t>%</a:t>
              </a:r>
              <a:endParaRPr sz="3467" b="1" dirty="0">
                <a:latin typeface="+mj-lt"/>
                <a:ea typeface="Aktiv Grotesk" panose="020B0504020202020204" pitchFamily="34" charset="0"/>
                <a:cs typeface="Aktiv Grotesk" panose="020B0504020202020204" pitchFamily="34" charset="0"/>
                <a:sym typeface="Montserrat"/>
              </a:endParaRPr>
            </a:p>
            <a:p>
              <a:pPr algn="ctr">
                <a:buClr>
                  <a:srgbClr val="000000"/>
                </a:buClr>
                <a:buSzPts val="1000"/>
              </a:pPr>
              <a:r>
                <a:rPr lang="pl-PL" sz="1333" dirty="0">
                  <a:latin typeface="+mj-lt"/>
                  <a:ea typeface="Aktiv Grotesk" panose="020B0504020202020204" pitchFamily="34" charset="0"/>
                  <a:cs typeface="Aktiv Grotesk" panose="020B0504020202020204" pitchFamily="34" charset="0"/>
                  <a:sym typeface="Montserrat"/>
                </a:rPr>
                <a:t>Rising food prices</a:t>
              </a:r>
              <a:endParaRPr sz="1333" dirty="0">
                <a:latin typeface="+mj-lt"/>
                <a:ea typeface="Aktiv Grotesk" panose="020B0504020202020204" pitchFamily="34" charset="0"/>
                <a:cs typeface="Aktiv Grotesk" panose="020B0504020202020204" pitchFamily="34" charset="0"/>
                <a:sym typeface="Montserrat"/>
              </a:endParaRPr>
            </a:p>
          </p:txBody>
        </p:sp>
        <p:sp>
          <p:nvSpPr>
            <p:cNvPr id="272" name="Google Shape;272;p13"/>
            <p:cNvSpPr txBox="1"/>
            <p:nvPr/>
          </p:nvSpPr>
          <p:spPr>
            <a:xfrm>
              <a:off x="964964" y="3966202"/>
              <a:ext cx="1008000" cy="540000"/>
            </a:xfrm>
            <a:prstGeom prst="rect">
              <a:avLst/>
            </a:prstGeom>
            <a:solidFill>
              <a:schemeClr val="bg2"/>
            </a:solidFill>
            <a:ln>
              <a:noFill/>
            </a:ln>
          </p:spPr>
          <p:txBody>
            <a:bodyPr spcFirstLastPara="1" wrap="square" lIns="0" tIns="0" rIns="0" bIns="0" anchor="ctr" anchorCtr="0">
              <a:noAutofit/>
            </a:bodyPr>
            <a:lstStyle/>
            <a:p>
              <a:pPr algn="ctr">
                <a:buClr>
                  <a:srgbClr val="000000"/>
                </a:buClr>
                <a:buSzPts val="2400"/>
              </a:pPr>
              <a:r>
                <a:rPr lang="en" sz="2400" b="1">
                  <a:solidFill>
                    <a:schemeClr val="bg1"/>
                  </a:solidFill>
                  <a:latin typeface="+mj-lt"/>
                  <a:ea typeface="Aktiv Grotesk" panose="020B0504020202020204" pitchFamily="34" charset="0"/>
                  <a:cs typeface="Aktiv Grotesk" panose="020B0504020202020204" pitchFamily="34" charset="0"/>
                  <a:sym typeface="Montserrat"/>
                </a:rPr>
                <a:t>+</a:t>
              </a:r>
              <a:r>
                <a:rPr lang="pl-PL" sz="2400" b="1">
                  <a:solidFill>
                    <a:schemeClr val="bg1"/>
                  </a:solidFill>
                  <a:latin typeface="+mj-lt"/>
                  <a:ea typeface="Aktiv Grotesk" panose="020B0504020202020204" pitchFamily="34" charset="0"/>
                  <a:cs typeface="Aktiv Grotesk" panose="020B0504020202020204" pitchFamily="34" charset="0"/>
                  <a:sym typeface="Montserrat"/>
                </a:rPr>
                <a:t>12</a:t>
              </a:r>
              <a:r>
                <a:rPr lang="en" sz="2400" b="1">
                  <a:solidFill>
                    <a:schemeClr val="bg1"/>
                  </a:solidFill>
                  <a:latin typeface="+mj-lt"/>
                  <a:ea typeface="Aktiv Grotesk" panose="020B0504020202020204" pitchFamily="34" charset="0"/>
                  <a:cs typeface="Aktiv Grotesk" panose="020B0504020202020204" pitchFamily="34" charset="0"/>
                  <a:sym typeface="Montserrat"/>
                </a:rPr>
                <a:t>pp</a:t>
              </a:r>
              <a:endParaRPr lang="pl-PL" sz="2400" b="1">
                <a:solidFill>
                  <a:schemeClr val="bg1"/>
                </a:solidFill>
                <a:latin typeface="+mj-lt"/>
                <a:ea typeface="Aktiv Grotesk" panose="020B0504020202020204" pitchFamily="34" charset="0"/>
                <a:cs typeface="Aktiv Grotesk" panose="020B0504020202020204" pitchFamily="34" charset="0"/>
                <a:sym typeface="Montserrat"/>
              </a:endParaRPr>
            </a:p>
            <a:p>
              <a:pPr algn="ctr">
                <a:buClr>
                  <a:srgbClr val="000000"/>
                </a:buClr>
                <a:buSzPts val="2400"/>
              </a:pPr>
              <a:r>
                <a:rPr lang="pl-PL" sz="1200" b="1">
                  <a:solidFill>
                    <a:schemeClr val="bg1"/>
                  </a:solidFill>
                  <a:latin typeface="+mj-lt"/>
                  <a:ea typeface="Aktiv Grotesk" panose="020B0504020202020204" pitchFamily="34" charset="0"/>
                  <a:cs typeface="Aktiv Grotesk" panose="020B0504020202020204" pitchFamily="34" charset="0"/>
                  <a:sym typeface="Montserrat"/>
                </a:rPr>
                <a:t>vs March ’22</a:t>
              </a:r>
              <a:endParaRPr sz="1000" b="1">
                <a:solidFill>
                  <a:schemeClr val="bg1"/>
                </a:solidFill>
                <a:latin typeface="+mj-lt"/>
                <a:ea typeface="Aktiv Grotesk" panose="020B0504020202020204" pitchFamily="34" charset="0"/>
                <a:cs typeface="Aktiv Grotesk" panose="020B0504020202020204" pitchFamily="34" charset="0"/>
                <a:sym typeface="Montserrat"/>
              </a:endParaRPr>
            </a:p>
          </p:txBody>
        </p:sp>
      </p:grpSp>
      <p:cxnSp>
        <p:nvCxnSpPr>
          <p:cNvPr id="16" name="Google Shape;1653;p121">
            <a:extLst>
              <a:ext uri="{FF2B5EF4-FFF2-40B4-BE49-F238E27FC236}">
                <a16:creationId xmlns:a16="http://schemas.microsoft.com/office/drawing/2014/main" id="{CE8D8DC6-BC8A-449B-BE08-39C6E3E7269B}"/>
              </a:ext>
            </a:extLst>
          </p:cNvPr>
          <p:cNvCxnSpPr>
            <a:cxnSpLocks/>
          </p:cNvCxnSpPr>
          <p:nvPr/>
        </p:nvCxnSpPr>
        <p:spPr>
          <a:xfrm>
            <a:off x="472867" y="2197001"/>
            <a:ext cx="11196400" cy="0"/>
          </a:xfrm>
          <a:prstGeom prst="straightConnector1">
            <a:avLst/>
          </a:prstGeom>
          <a:noFill/>
          <a:ln w="9525" cap="flat" cmpd="sng">
            <a:solidFill>
              <a:schemeClr val="tx1"/>
            </a:solidFill>
            <a:prstDash val="solid"/>
            <a:round/>
            <a:headEnd type="none" w="med" len="med"/>
            <a:tailEnd type="none" w="med" len="med"/>
          </a:ln>
        </p:spPr>
      </p:cxnSp>
      <p:sp>
        <p:nvSpPr>
          <p:cNvPr id="17" name="Google Shape;1654;p121">
            <a:extLst>
              <a:ext uri="{FF2B5EF4-FFF2-40B4-BE49-F238E27FC236}">
                <a16:creationId xmlns:a16="http://schemas.microsoft.com/office/drawing/2014/main" id="{41FF67E5-132D-41FD-9FB0-27B977C93E32}"/>
              </a:ext>
            </a:extLst>
          </p:cNvPr>
          <p:cNvSpPr txBox="1"/>
          <p:nvPr/>
        </p:nvSpPr>
        <p:spPr>
          <a:xfrm>
            <a:off x="472867" y="1721896"/>
            <a:ext cx="5623133" cy="449641"/>
          </a:xfrm>
          <a:prstGeom prst="rect">
            <a:avLst/>
          </a:prstGeom>
          <a:noFill/>
          <a:ln>
            <a:noFill/>
          </a:ln>
        </p:spPr>
        <p:txBody>
          <a:bodyPr spcFirstLastPara="1" wrap="square" lIns="0" tIns="60933" rIns="0" bIns="60933" anchor="t" anchorCtr="0">
            <a:noAutofit/>
          </a:bodyPr>
          <a:lstStyle/>
          <a:p>
            <a:pPr>
              <a:spcAft>
                <a:spcPts val="1600"/>
              </a:spcAft>
              <a:buSzPts val="1100"/>
            </a:pPr>
            <a:r>
              <a:rPr lang="pl-PL" sz="1733" b="1" dirty="0">
                <a:latin typeface="+mj-lt"/>
                <a:ea typeface="Aktiv Grotesk" panose="020B0504020202020204" pitchFamily="34" charset="0"/>
                <a:cs typeface="Aktiv Grotesk" panose="020B0504020202020204" pitchFamily="34" charset="0"/>
                <a:sym typeface="Montserrat"/>
              </a:rPr>
              <a:t>T</a:t>
            </a:r>
            <a:r>
              <a:rPr lang="en-US" sz="1733" b="1" dirty="0">
                <a:latin typeface="+mj-lt"/>
                <a:ea typeface="Aktiv Grotesk" panose="020B0504020202020204" pitchFamily="34" charset="0"/>
                <a:cs typeface="Aktiv Grotesk" panose="020B0504020202020204" pitchFamily="34" charset="0"/>
                <a:sym typeface="Montserrat"/>
              </a:rPr>
              <a:t>he biggest concerns of Poles in next 6 months</a:t>
            </a:r>
            <a:br>
              <a:rPr lang="en-US" sz="1733" b="1" dirty="0">
                <a:latin typeface="+mj-lt"/>
                <a:ea typeface="Aktiv Grotesk" panose="020B0504020202020204" pitchFamily="34" charset="0"/>
                <a:cs typeface="Aktiv Grotesk" panose="020B0504020202020204" pitchFamily="34" charset="0"/>
                <a:sym typeface="Montserrat"/>
              </a:rPr>
            </a:br>
            <a:endParaRPr lang="en-US" sz="1733" b="1" dirty="0">
              <a:latin typeface="+mj-lt"/>
              <a:ea typeface="Aktiv Grotesk" panose="020B0504020202020204" pitchFamily="34" charset="0"/>
              <a:cs typeface="Aktiv Grotesk" panose="020B0504020202020204" pitchFamily="34" charset="0"/>
              <a:sym typeface="Montserrat"/>
            </a:endParaRPr>
          </a:p>
        </p:txBody>
      </p:sp>
      <p:sp>
        <p:nvSpPr>
          <p:cNvPr id="4" name="TextBox 3">
            <a:extLst>
              <a:ext uri="{FF2B5EF4-FFF2-40B4-BE49-F238E27FC236}">
                <a16:creationId xmlns:a16="http://schemas.microsoft.com/office/drawing/2014/main" id="{266B37D8-3660-4C97-AD3E-D2811A0F8C77}"/>
              </a:ext>
            </a:extLst>
          </p:cNvPr>
          <p:cNvSpPr txBox="1"/>
          <p:nvPr/>
        </p:nvSpPr>
        <p:spPr>
          <a:xfrm>
            <a:off x="8225414" y="5170776"/>
            <a:ext cx="3857756" cy="1015856"/>
          </a:xfrm>
          <a:prstGeom prst="rect">
            <a:avLst/>
          </a:prstGeom>
          <a:noFill/>
        </p:spPr>
        <p:txBody>
          <a:bodyPr wrap="square" rtlCol="0">
            <a:spAutoFit/>
          </a:bodyPr>
          <a:lstStyle/>
          <a:p>
            <a:r>
              <a:rPr lang="pl-PL" sz="1467">
                <a:latin typeface="+mj-lt"/>
              </a:rPr>
              <a:t>Debts and financial liabilities </a:t>
            </a:r>
            <a:r>
              <a:rPr lang="pl-PL" sz="1467" b="1">
                <a:latin typeface="+mj-lt"/>
              </a:rPr>
              <a:t>16% (+9 pp)</a:t>
            </a:r>
          </a:p>
          <a:p>
            <a:endParaRPr lang="pl-PL" sz="800">
              <a:latin typeface="+mj-lt"/>
            </a:endParaRPr>
          </a:p>
          <a:p>
            <a:r>
              <a:rPr lang="pl-PL" sz="1467">
                <a:latin typeface="+mj-lt"/>
              </a:rPr>
              <a:t>Petrol price increase </a:t>
            </a:r>
            <a:r>
              <a:rPr lang="pl-PL" sz="1467" b="1">
                <a:latin typeface="+mj-lt"/>
              </a:rPr>
              <a:t>11% (-8 pp)</a:t>
            </a:r>
          </a:p>
          <a:p>
            <a:endParaRPr lang="pl-PL" sz="800">
              <a:latin typeface="+mj-lt"/>
            </a:endParaRPr>
          </a:p>
          <a:p>
            <a:r>
              <a:rPr lang="pl-PL" sz="1467">
                <a:latin typeface="+mj-lt"/>
              </a:rPr>
              <a:t>Economy</a:t>
            </a:r>
            <a:r>
              <a:rPr lang="pl-PL" sz="1467" b="1">
                <a:latin typeface="+mj-lt"/>
              </a:rPr>
              <a:t> 11% (+1 pp)</a:t>
            </a:r>
          </a:p>
        </p:txBody>
      </p:sp>
      <p:grpSp>
        <p:nvGrpSpPr>
          <p:cNvPr id="12" name="Group 11">
            <a:extLst>
              <a:ext uri="{FF2B5EF4-FFF2-40B4-BE49-F238E27FC236}">
                <a16:creationId xmlns:a16="http://schemas.microsoft.com/office/drawing/2014/main" id="{3C2E3E32-8E13-BC94-3636-4F304242EBBB}"/>
              </a:ext>
            </a:extLst>
          </p:cNvPr>
          <p:cNvGrpSpPr/>
          <p:nvPr/>
        </p:nvGrpSpPr>
        <p:grpSpPr>
          <a:xfrm>
            <a:off x="7938630" y="2501230"/>
            <a:ext cx="2805571" cy="2374480"/>
            <a:chOff x="9419087" y="2501230"/>
            <a:chExt cx="2805571" cy="2374480"/>
          </a:xfrm>
        </p:grpSpPr>
        <p:graphicFrame>
          <p:nvGraphicFramePr>
            <p:cNvPr id="5" name="Google Shape;275;p13">
              <a:extLst>
                <a:ext uri="{FF2B5EF4-FFF2-40B4-BE49-F238E27FC236}">
                  <a16:creationId xmlns:a16="http://schemas.microsoft.com/office/drawing/2014/main" id="{F7C2BF2F-9B34-9BD3-3D9E-FCC3DE08F7ED}"/>
                </a:ext>
              </a:extLst>
            </p:cNvPr>
            <p:cNvGraphicFramePr/>
            <p:nvPr>
              <p:extLst>
                <p:ext uri="{D42A27DB-BD31-4B8C-83A1-F6EECF244321}">
                  <p14:modId xmlns:p14="http://schemas.microsoft.com/office/powerpoint/2010/main" val="2229650041"/>
                </p:ext>
              </p:extLst>
            </p:nvPr>
          </p:nvGraphicFramePr>
          <p:xfrm>
            <a:off x="9419087" y="2501230"/>
            <a:ext cx="2805571" cy="2374480"/>
          </p:xfrm>
          <a:graphic>
            <a:graphicData uri="http://schemas.openxmlformats.org/drawingml/2006/chart">
              <c:chart xmlns:c="http://schemas.openxmlformats.org/drawingml/2006/chart" xmlns:r="http://schemas.openxmlformats.org/officeDocument/2006/relationships" r:id="rId6"/>
            </a:graphicData>
          </a:graphic>
        </p:graphicFrame>
        <p:sp>
          <p:nvSpPr>
            <p:cNvPr id="7" name="Google Shape;267;p13">
              <a:extLst>
                <a:ext uri="{FF2B5EF4-FFF2-40B4-BE49-F238E27FC236}">
                  <a16:creationId xmlns:a16="http://schemas.microsoft.com/office/drawing/2014/main" id="{6D2117D6-11D2-449D-D3B9-84322D0DFED7}"/>
                </a:ext>
              </a:extLst>
            </p:cNvPr>
            <p:cNvSpPr txBox="1"/>
            <p:nvPr/>
          </p:nvSpPr>
          <p:spPr>
            <a:xfrm>
              <a:off x="9705870" y="3048080"/>
              <a:ext cx="2079600" cy="892000"/>
            </a:xfrm>
            <a:prstGeom prst="rect">
              <a:avLst/>
            </a:prstGeom>
            <a:noFill/>
            <a:ln>
              <a:noFill/>
            </a:ln>
          </p:spPr>
          <p:txBody>
            <a:bodyPr spcFirstLastPara="1" wrap="square" lIns="0" tIns="60933" rIns="0" bIns="60933" anchor="ctr" anchorCtr="0">
              <a:noAutofit/>
            </a:bodyPr>
            <a:lstStyle/>
            <a:p>
              <a:pPr algn="ctr">
                <a:buClr>
                  <a:srgbClr val="000000"/>
                </a:buClr>
                <a:buSzPts val="2600"/>
              </a:pPr>
              <a:r>
                <a:rPr lang="pl-PL" sz="3467" b="1">
                  <a:latin typeface="+mj-lt"/>
                  <a:ea typeface="Aktiv Grotesk" panose="020B0504020202020204" pitchFamily="34" charset="0"/>
                  <a:cs typeface="Aktiv Grotesk" panose="020B0504020202020204" pitchFamily="34" charset="0"/>
                  <a:sym typeface="Montserrat"/>
                </a:rPr>
                <a:t>23</a:t>
              </a:r>
              <a:r>
                <a:rPr lang="en" sz="3467" b="1">
                  <a:latin typeface="+mj-lt"/>
                  <a:ea typeface="Aktiv Grotesk" panose="020B0504020202020204" pitchFamily="34" charset="0"/>
                  <a:cs typeface="Aktiv Grotesk" panose="020B0504020202020204" pitchFamily="34" charset="0"/>
                  <a:sym typeface="Montserrat"/>
                </a:rPr>
                <a:t>%</a:t>
              </a:r>
              <a:endParaRPr sz="3467" b="1">
                <a:latin typeface="+mj-lt"/>
                <a:ea typeface="Aktiv Grotesk" panose="020B0504020202020204" pitchFamily="34" charset="0"/>
                <a:cs typeface="Aktiv Grotesk" panose="020B0504020202020204" pitchFamily="34" charset="0"/>
                <a:sym typeface="Montserrat"/>
              </a:endParaRPr>
            </a:p>
            <a:p>
              <a:pPr algn="ctr">
                <a:buClr>
                  <a:srgbClr val="000000"/>
                </a:buClr>
                <a:buSzPts val="1000"/>
              </a:pPr>
              <a:r>
                <a:rPr lang="pl-PL" sz="1333">
                  <a:latin typeface="+mj-lt"/>
                  <a:ea typeface="Aktiv Grotesk" panose="020B0504020202020204" pitchFamily="34" charset="0"/>
                  <a:cs typeface="Aktiv Grotesk" panose="020B0504020202020204" pitchFamily="34" charset="0"/>
                  <a:sym typeface="Montserrat"/>
                </a:rPr>
                <a:t>Health</a:t>
              </a:r>
              <a:endParaRPr sz="1333">
                <a:latin typeface="+mj-lt"/>
                <a:ea typeface="Aktiv Grotesk" panose="020B0504020202020204" pitchFamily="34" charset="0"/>
                <a:cs typeface="Aktiv Grotesk" panose="020B0504020202020204" pitchFamily="34" charset="0"/>
                <a:sym typeface="Montserrat"/>
              </a:endParaRPr>
            </a:p>
          </p:txBody>
        </p:sp>
        <p:sp>
          <p:nvSpPr>
            <p:cNvPr id="8" name="Google Shape;271;p13">
              <a:extLst>
                <a:ext uri="{FF2B5EF4-FFF2-40B4-BE49-F238E27FC236}">
                  <a16:creationId xmlns:a16="http://schemas.microsoft.com/office/drawing/2014/main" id="{4B0B9783-1642-83A2-74D0-291C39B40891}"/>
                </a:ext>
              </a:extLst>
            </p:cNvPr>
            <p:cNvSpPr txBox="1"/>
            <p:nvPr/>
          </p:nvSpPr>
          <p:spPr>
            <a:xfrm>
              <a:off x="10241670" y="4031740"/>
              <a:ext cx="1008000" cy="396000"/>
            </a:xfrm>
            <a:prstGeom prst="rect">
              <a:avLst/>
            </a:prstGeom>
            <a:solidFill>
              <a:schemeClr val="bg2"/>
            </a:solidFill>
            <a:ln>
              <a:noFill/>
            </a:ln>
          </p:spPr>
          <p:txBody>
            <a:bodyPr spcFirstLastPara="1" wrap="square" lIns="0" tIns="0" rIns="0" bIns="0" anchor="ctr" anchorCtr="0">
              <a:noAutofit/>
            </a:bodyPr>
            <a:lstStyle>
              <a:defPPr>
                <a:defRPr lang="en-US"/>
              </a:defPPr>
              <a:lvl1pPr algn="ctr">
                <a:buClr>
                  <a:srgbClr val="000000"/>
                </a:buClr>
                <a:buSzPts val="2400"/>
                <a:defRPr sz="3200" b="1">
                  <a:solidFill>
                    <a:schemeClr val="bg1"/>
                  </a:solidFill>
                  <a:latin typeface="+mj-lt"/>
                  <a:ea typeface="Aktiv Grotesk" panose="020B0504020202020204" pitchFamily="34" charset="0"/>
                  <a:cs typeface="Aktiv Grotesk" panose="020B0504020202020204" pitchFamily="34" charset="0"/>
                </a:defRPr>
              </a:lvl1pPr>
            </a:lstStyle>
            <a:p>
              <a:r>
                <a:rPr lang="pl-PL" sz="2400">
                  <a:sym typeface="Montserrat"/>
                </a:rPr>
                <a:t>+4</a:t>
              </a:r>
              <a:r>
                <a:rPr lang="en" sz="2400">
                  <a:sym typeface="Montserrat"/>
                </a:rPr>
                <a:t>pp</a:t>
              </a:r>
              <a:endParaRPr sz="2400">
                <a:sym typeface="Montserrat"/>
              </a:endParaRPr>
            </a:p>
          </p:txBody>
        </p:sp>
      </p:grpSp>
    </p:spTree>
  </p:cSld>
  <p:clrMapOvr>
    <a:masterClrMapping/>
  </p:clrMapOvr>
</p:sld>
</file>

<file path=ppt/theme/theme1.xml><?xml version="1.0" encoding="utf-8"?>
<a:theme xmlns:a="http://schemas.openxmlformats.org/drawingml/2006/main" name="Cov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2.xml><?xml version="1.0" encoding="utf-8"?>
<a:theme xmlns:a="http://schemas.openxmlformats.org/drawingml/2006/main" name="Divid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3.xml><?xml version="1.0" encoding="utf-8"?>
<a:theme xmlns:a="http://schemas.openxmlformats.org/drawingml/2006/main" name="About NIQ">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4.xml><?xml version="1.0" encoding="utf-8"?>
<a:theme xmlns:a="http://schemas.openxmlformats.org/drawingml/2006/main" name="Content">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5.xml><?xml version="1.0" encoding="utf-8"?>
<a:theme xmlns:a="http://schemas.openxmlformats.org/drawingml/2006/main" name="Quote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6.xml><?xml version="1.0" encoding="utf-8"?>
<a:theme xmlns:a="http://schemas.openxmlformats.org/drawingml/2006/main" name="Thank you">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7.xml><?xml version="1.0" encoding="utf-8"?>
<a:theme xmlns:a="http://schemas.openxmlformats.org/drawingml/2006/main" name="3YP">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8.xml><?xml version="1.0" encoding="utf-8"?>
<a:theme xmlns:a="http://schemas.openxmlformats.org/drawingml/2006/main" name="Cobranded">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9.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Nielsen Slides">
    <a:dk1>
      <a:srgbClr val="000000"/>
    </a:dk1>
    <a:lt1>
      <a:srgbClr val="FFFFFF"/>
    </a:lt1>
    <a:dk2>
      <a:srgbClr val="000000"/>
    </a:dk2>
    <a:lt2>
      <a:srgbClr val="FFFFFF"/>
    </a:lt2>
    <a:accent1>
      <a:srgbClr val="00AEEF"/>
    </a:accent1>
    <a:accent2>
      <a:srgbClr val="B21DAC"/>
    </a:accent2>
    <a:accent3>
      <a:srgbClr val="8DC63F"/>
    </a:accent3>
    <a:accent4>
      <a:srgbClr val="FFB100"/>
    </a:accent4>
    <a:accent5>
      <a:srgbClr val="DC0015"/>
    </a:accent5>
    <a:accent6>
      <a:srgbClr val="000000"/>
    </a:accent6>
    <a:hlink>
      <a:srgbClr val="B21DAC"/>
    </a:hlink>
    <a:folHlink>
      <a:srgbClr val="D70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ielsen Slides">
    <a:dk1>
      <a:srgbClr val="000000"/>
    </a:dk1>
    <a:lt1>
      <a:srgbClr val="FFFFFF"/>
    </a:lt1>
    <a:dk2>
      <a:srgbClr val="000000"/>
    </a:dk2>
    <a:lt2>
      <a:srgbClr val="FFFFFF"/>
    </a:lt2>
    <a:accent1>
      <a:srgbClr val="00AEEF"/>
    </a:accent1>
    <a:accent2>
      <a:srgbClr val="B21DAC"/>
    </a:accent2>
    <a:accent3>
      <a:srgbClr val="8DC63F"/>
    </a:accent3>
    <a:accent4>
      <a:srgbClr val="FFB100"/>
    </a:accent4>
    <a:accent5>
      <a:srgbClr val="DC0015"/>
    </a:accent5>
    <a:accent6>
      <a:srgbClr val="000000"/>
    </a:accent6>
    <a:hlink>
      <a:srgbClr val="B21DAC"/>
    </a:hlink>
    <a:folHlink>
      <a:srgbClr val="D70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ielsen Slides">
    <a:dk1>
      <a:srgbClr val="000000"/>
    </a:dk1>
    <a:lt1>
      <a:srgbClr val="FFFFFF"/>
    </a:lt1>
    <a:dk2>
      <a:srgbClr val="000000"/>
    </a:dk2>
    <a:lt2>
      <a:srgbClr val="FFFFFF"/>
    </a:lt2>
    <a:accent1>
      <a:srgbClr val="00AEEF"/>
    </a:accent1>
    <a:accent2>
      <a:srgbClr val="B21DAC"/>
    </a:accent2>
    <a:accent3>
      <a:srgbClr val="8DC63F"/>
    </a:accent3>
    <a:accent4>
      <a:srgbClr val="FFB100"/>
    </a:accent4>
    <a:accent5>
      <a:srgbClr val="DC0015"/>
    </a:accent5>
    <a:accent6>
      <a:srgbClr val="000000"/>
    </a:accent6>
    <a:hlink>
      <a:srgbClr val="B21DAC"/>
    </a:hlink>
    <a:folHlink>
      <a:srgbClr val="D70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ielsen Slides">
    <a:dk1>
      <a:srgbClr val="000000"/>
    </a:dk1>
    <a:lt1>
      <a:srgbClr val="FFFFFF"/>
    </a:lt1>
    <a:dk2>
      <a:srgbClr val="000000"/>
    </a:dk2>
    <a:lt2>
      <a:srgbClr val="FFFFFF"/>
    </a:lt2>
    <a:accent1>
      <a:srgbClr val="00AEEF"/>
    </a:accent1>
    <a:accent2>
      <a:srgbClr val="B21DAC"/>
    </a:accent2>
    <a:accent3>
      <a:srgbClr val="8DC63F"/>
    </a:accent3>
    <a:accent4>
      <a:srgbClr val="FFB100"/>
    </a:accent4>
    <a:accent5>
      <a:srgbClr val="DC0015"/>
    </a:accent5>
    <a:accent6>
      <a:srgbClr val="000000"/>
    </a:accent6>
    <a:hlink>
      <a:srgbClr val="B21DAC"/>
    </a:hlink>
    <a:folHlink>
      <a:srgbClr val="D70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CA835741ABFC43801C7836652AA55F" ma:contentTypeVersion="14" ma:contentTypeDescription="Create a new document." ma:contentTypeScope="" ma:versionID="203f5e5c617456bc1a277c1bbff7efeb">
  <xsd:schema xmlns:xsd="http://www.w3.org/2001/XMLSchema" xmlns:xs="http://www.w3.org/2001/XMLSchema" xmlns:p="http://schemas.microsoft.com/office/2006/metadata/properties" xmlns:ns2="3939536d-6196-4e93-bbff-ffafbad0a22e" xmlns:ns3="06dfa27e-8050-4b4d-80cd-6fb9186edfe5" targetNamespace="http://schemas.microsoft.com/office/2006/metadata/properties" ma:root="true" ma:fieldsID="7fa4e1437c088dff47271238ce5a4cb1" ns2:_="" ns3:_="">
    <xsd:import namespace="3939536d-6196-4e93-bbff-ffafbad0a22e"/>
    <xsd:import namespace="06dfa27e-8050-4b4d-80cd-6fb9186edfe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bjectDetectorVersions" minOccurs="0"/>
                <xsd:element ref="ns2:MediaServiceDateTake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39536d-6196-4e93-bbff-ffafbad0a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8f4780-c71a-4417-85db-0344dc61001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dfa27e-8050-4b4d-80cd-6fb9186edfe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ec8ec9-a273-45e5-9442-62e59758bdb6}" ma:internalName="TaxCatchAll" ma:showField="CatchAllData" ma:web="06dfa27e-8050-4b4d-80cd-6fb9186ed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39536d-6196-4e93-bbff-ffafbad0a22e">
      <Terms xmlns="http://schemas.microsoft.com/office/infopath/2007/PartnerControls"/>
    </lcf76f155ced4ddcb4097134ff3c332f>
    <TaxCatchAll xmlns="06dfa27e-8050-4b4d-80cd-6fb9186edfe5" xsi:nil="true"/>
    <SharedWithUsers xmlns="06dfa27e-8050-4b4d-80cd-6fb9186edfe5">
      <UserInfo>
        <DisplayName>CMI Marketing (All Team) Members</DisplayName>
        <AccountId>423</AccountId>
        <AccountType/>
      </UserInfo>
    </SharedWithUsers>
  </documentManagement>
</p:properties>
</file>

<file path=customXml/itemProps1.xml><?xml version="1.0" encoding="utf-8"?>
<ds:datastoreItem xmlns:ds="http://schemas.openxmlformats.org/officeDocument/2006/customXml" ds:itemID="{742B4B11-8EF8-40CE-A4FD-3309242EC061}">
  <ds:schemaRefs>
    <ds:schemaRef ds:uri="http://schemas.microsoft.com/sharepoint/v3/contenttype/forms"/>
  </ds:schemaRefs>
</ds:datastoreItem>
</file>

<file path=customXml/itemProps2.xml><?xml version="1.0" encoding="utf-8"?>
<ds:datastoreItem xmlns:ds="http://schemas.openxmlformats.org/officeDocument/2006/customXml" ds:itemID="{AB7C1949-237D-4B06-8058-4E40DB6D9C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39536d-6196-4e93-bbff-ffafbad0a22e"/>
    <ds:schemaRef ds:uri="06dfa27e-8050-4b4d-80cd-6fb9186edf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EA9E39-06A9-49AB-9FAB-047D479540E9}">
  <ds:schemaRefs>
    <ds:schemaRef ds:uri="http://schemas.microsoft.com/office/2006/metadata/properties"/>
    <ds:schemaRef ds:uri="http://schemas.microsoft.com/office/infopath/2007/PartnerControls"/>
    <ds:schemaRef ds:uri="3939536d-6196-4e93-bbff-ffafbad0a22e"/>
    <ds:schemaRef ds:uri="06dfa27e-8050-4b4d-80cd-6fb9186edfe5"/>
  </ds:schemaRefs>
</ds:datastoreItem>
</file>

<file path=docProps/app.xml><?xml version="1.0" encoding="utf-8"?>
<Properties xmlns="http://schemas.openxmlformats.org/officeDocument/2006/extended-properties" xmlns:vt="http://schemas.openxmlformats.org/officeDocument/2006/docPropsVTypes">
  <TotalTime>0</TotalTime>
  <Words>23782</Words>
  <Application>Microsoft Office PowerPoint</Application>
  <PresentationFormat>Widescreen</PresentationFormat>
  <Paragraphs>4280</Paragraphs>
  <Slides>12</Slides>
  <Notes>10</Notes>
  <HiddenSlides>0</HiddenSlides>
  <MMClips>0</MMClips>
  <ScaleCrop>false</ScaleCrop>
  <HeadingPairs>
    <vt:vector size="4" baseType="variant">
      <vt:variant>
        <vt:lpstr>Theme</vt:lpstr>
      </vt:variant>
      <vt:variant>
        <vt:i4>8</vt:i4>
      </vt:variant>
      <vt:variant>
        <vt:lpstr>Slide Titles</vt:lpstr>
      </vt:variant>
      <vt:variant>
        <vt:i4>12</vt:i4>
      </vt:variant>
    </vt:vector>
  </HeadingPairs>
  <TitlesOfParts>
    <vt:vector size="20" baseType="lpstr">
      <vt:lpstr>Covers</vt:lpstr>
      <vt:lpstr>Dividers</vt:lpstr>
      <vt:lpstr>About NIQ</vt:lpstr>
      <vt:lpstr>Content</vt:lpstr>
      <vt:lpstr>Quotes</vt:lpstr>
      <vt:lpstr>Thank you</vt:lpstr>
      <vt:lpstr>3YP</vt:lpstr>
      <vt:lpstr>Cobranded</vt:lpstr>
      <vt:lpstr>PREVIEW:   Poland Shopper Trends Report</vt:lpstr>
      <vt:lpstr>The value of the FMCG basket is constantly growing. Both food and drug baskets with positive dynamics…</vt:lpstr>
      <vt:lpstr>…but the development is driven mainly by price effect</vt:lpstr>
      <vt:lpstr>Expenditure on food and personal hygiene have increased significantly due to inflation. For the first time in years, the share of spending on fresh food has fallen</vt:lpstr>
      <vt:lpstr>PowerPoint Presentation</vt:lpstr>
      <vt:lpstr>Sample table of contents</vt:lpstr>
      <vt:lpstr>NielsenIQ Shopper Trends</vt:lpstr>
      <vt:lpstr>Polish consumer’s outlook remain pessimistic</vt:lpstr>
      <vt:lpstr>Rising food prices, followed by media cost growth are the main concern of Poles. All other concerns, including war and health, were pushed to the background</vt:lpstr>
      <vt:lpstr>Your guide to the shopper</vt:lpstr>
      <vt:lpstr>PowerPoint Presentation</vt:lpstr>
      <vt:lpstr>Confidentiality Clause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Shopper Trends  2023</dc:title>
  <dc:creator/>
  <cp:lastModifiedBy/>
  <cp:revision>316</cp:revision>
  <dcterms:created xsi:type="dcterms:W3CDTF">2023-04-28T17:04:36Z</dcterms:created>
  <dcterms:modified xsi:type="dcterms:W3CDTF">2024-03-11T22:50:42Z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0x01010029CA835741ABFC43801C7836652AA55F</vt:lpwstr>
  </property>
</Properties>
</file>