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4"/>
  </p:sldMasterIdLst>
  <p:notesMasterIdLst>
    <p:notesMasterId r:id="rId6"/>
  </p:notesMasterIdLst>
  <p:handoutMasterIdLst>
    <p:handoutMasterId r:id="rId7"/>
  </p:handoutMasterIdLst>
  <p:sldIdLst>
    <p:sldId id="284" r:id="rId5"/>
  </p:sldIdLst>
  <p:sldSz cx="7772400" cy="12344400"/>
  <p:notesSz cx="6858000" cy="9144000"/>
  <p:defaultTextStyle>
    <a:defPPr>
      <a:defRPr lang="en-US"/>
    </a:defPPr>
    <a:lvl1pPr marL="0" algn="l" defTabSz="492450" rtl="0" eaLnBrk="1" latinLnBrk="0" hangingPunct="1">
      <a:defRPr sz="1939" kern="1200">
        <a:solidFill>
          <a:schemeClr val="tx1"/>
        </a:solidFill>
        <a:latin typeface="+mn-lt"/>
        <a:ea typeface="+mn-ea"/>
        <a:cs typeface="+mn-cs"/>
      </a:defRPr>
    </a:lvl1pPr>
    <a:lvl2pPr marL="492450" algn="l" defTabSz="492450" rtl="0" eaLnBrk="1" latinLnBrk="0" hangingPunct="1">
      <a:defRPr sz="1939" kern="1200">
        <a:solidFill>
          <a:schemeClr val="tx1"/>
        </a:solidFill>
        <a:latin typeface="+mn-lt"/>
        <a:ea typeface="+mn-ea"/>
        <a:cs typeface="+mn-cs"/>
      </a:defRPr>
    </a:lvl2pPr>
    <a:lvl3pPr marL="984900" algn="l" defTabSz="492450" rtl="0" eaLnBrk="1" latinLnBrk="0" hangingPunct="1">
      <a:defRPr sz="1939" kern="1200">
        <a:solidFill>
          <a:schemeClr val="tx1"/>
        </a:solidFill>
        <a:latin typeface="+mn-lt"/>
        <a:ea typeface="+mn-ea"/>
        <a:cs typeface="+mn-cs"/>
      </a:defRPr>
    </a:lvl3pPr>
    <a:lvl4pPr marL="1477350" algn="l" defTabSz="492450" rtl="0" eaLnBrk="1" latinLnBrk="0" hangingPunct="1">
      <a:defRPr sz="1939" kern="1200">
        <a:solidFill>
          <a:schemeClr val="tx1"/>
        </a:solidFill>
        <a:latin typeface="+mn-lt"/>
        <a:ea typeface="+mn-ea"/>
        <a:cs typeface="+mn-cs"/>
      </a:defRPr>
    </a:lvl4pPr>
    <a:lvl5pPr marL="1969800" algn="l" defTabSz="492450" rtl="0" eaLnBrk="1" latinLnBrk="0" hangingPunct="1">
      <a:defRPr sz="1939" kern="1200">
        <a:solidFill>
          <a:schemeClr val="tx1"/>
        </a:solidFill>
        <a:latin typeface="+mn-lt"/>
        <a:ea typeface="+mn-ea"/>
        <a:cs typeface="+mn-cs"/>
      </a:defRPr>
    </a:lvl5pPr>
    <a:lvl6pPr marL="2462251" algn="l" defTabSz="492450" rtl="0" eaLnBrk="1" latinLnBrk="0" hangingPunct="1">
      <a:defRPr sz="1939" kern="1200">
        <a:solidFill>
          <a:schemeClr val="tx1"/>
        </a:solidFill>
        <a:latin typeface="+mn-lt"/>
        <a:ea typeface="+mn-ea"/>
        <a:cs typeface="+mn-cs"/>
      </a:defRPr>
    </a:lvl6pPr>
    <a:lvl7pPr marL="2954701" algn="l" defTabSz="492450" rtl="0" eaLnBrk="1" latinLnBrk="0" hangingPunct="1">
      <a:defRPr sz="1939" kern="1200">
        <a:solidFill>
          <a:schemeClr val="tx1"/>
        </a:solidFill>
        <a:latin typeface="+mn-lt"/>
        <a:ea typeface="+mn-ea"/>
        <a:cs typeface="+mn-cs"/>
      </a:defRPr>
    </a:lvl7pPr>
    <a:lvl8pPr marL="3447151" algn="l" defTabSz="492450" rtl="0" eaLnBrk="1" latinLnBrk="0" hangingPunct="1">
      <a:defRPr sz="1939" kern="1200">
        <a:solidFill>
          <a:schemeClr val="tx1"/>
        </a:solidFill>
        <a:latin typeface="+mn-lt"/>
        <a:ea typeface="+mn-ea"/>
        <a:cs typeface="+mn-cs"/>
      </a:defRPr>
    </a:lvl8pPr>
    <a:lvl9pPr marL="3939601" algn="l" defTabSz="492450" rtl="0" eaLnBrk="1" latinLnBrk="0" hangingPunct="1">
      <a:defRPr sz="193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500"/>
    <a:srgbClr val="402D01"/>
    <a:srgbClr val="3C1624"/>
    <a:srgbClr val="162B00"/>
    <a:srgbClr val="1E1F2A"/>
    <a:srgbClr val="292A3C"/>
    <a:srgbClr val="A3A9F5"/>
    <a:srgbClr val="3C1806"/>
    <a:srgbClr val="0C344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3366"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697668-D771-6656-BEBF-1DD9D90C62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BF33DA-A702-3CD2-FA72-05A9C78860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B8C193-032E-4902-9B88-80E4CE22E01C}" type="datetimeFigureOut">
              <a:rPr lang="en-US" smtClean="0"/>
              <a:t>10/21/2025</a:t>
            </a:fld>
            <a:endParaRPr lang="en-US"/>
          </a:p>
        </p:txBody>
      </p:sp>
      <p:sp>
        <p:nvSpPr>
          <p:cNvPr id="4" name="Footer Placeholder 3">
            <a:extLst>
              <a:ext uri="{FF2B5EF4-FFF2-40B4-BE49-F238E27FC236}">
                <a16:creationId xmlns:a16="http://schemas.microsoft.com/office/drawing/2014/main" id="{D5553C67-473A-903C-3427-CFBF7FF89D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698487D-56C5-A172-B8B1-6DBBCEAB6F1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3412A3-3C5C-479D-AD86-1CEBFF678341}" type="slidenum">
              <a:rPr lang="en-US" smtClean="0"/>
              <a:t>‹#›</a:t>
            </a:fld>
            <a:endParaRPr lang="en-US"/>
          </a:p>
        </p:txBody>
      </p:sp>
    </p:spTree>
    <p:extLst>
      <p:ext uri="{BB962C8B-B14F-4D97-AF65-F5344CB8AC3E}">
        <p14:creationId xmlns:p14="http://schemas.microsoft.com/office/powerpoint/2010/main" val="23461921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BF076-7964-48E9-AA3A-4841E94A56A6}" type="datetimeFigureOut">
              <a:rPr lang="en-US" smtClean="0"/>
              <a:t>10/21/2025</a:t>
            </a:fld>
            <a:endParaRPr lang="en-US"/>
          </a:p>
        </p:txBody>
      </p:sp>
      <p:sp>
        <p:nvSpPr>
          <p:cNvPr id="4" name="Slide Image Placeholder 3"/>
          <p:cNvSpPr>
            <a:spLocks noGrp="1" noRot="1" noChangeAspect="1"/>
          </p:cNvSpPr>
          <p:nvPr>
            <p:ph type="sldImg" idx="2"/>
          </p:nvPr>
        </p:nvSpPr>
        <p:spPr>
          <a:xfrm>
            <a:off x="2457450" y="1143000"/>
            <a:ext cx="1943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18E74-6E5A-4E78-99EA-00D8A6691346}" type="slidenum">
              <a:rPr lang="en-US" smtClean="0"/>
              <a:t>‹#›</a:t>
            </a:fld>
            <a:endParaRPr lang="en-US"/>
          </a:p>
        </p:txBody>
      </p:sp>
    </p:spTree>
    <p:extLst>
      <p:ext uri="{BB962C8B-B14F-4D97-AF65-F5344CB8AC3E}">
        <p14:creationId xmlns:p14="http://schemas.microsoft.com/office/powerpoint/2010/main" val="3075156768"/>
      </p:ext>
    </p:extLst>
  </p:cSld>
  <p:clrMap bg1="lt1" tx1="dk1" bg2="lt2" tx2="dk2" accent1="accent1" accent2="accent2" accent3="accent3" accent4="accent4" accent5="accent5" accent6="accent6" hlink="hlink" folHlink="folHlink"/>
  <p:hf hdr="0" ftr="0" dt="0"/>
  <p:notesStyle>
    <a:lvl1pPr marL="0" algn="l" defTabSz="984900" rtl="0" eaLnBrk="1" latinLnBrk="0" hangingPunct="1">
      <a:defRPr sz="1293" kern="1200">
        <a:solidFill>
          <a:schemeClr val="tx1"/>
        </a:solidFill>
        <a:latin typeface="+mn-lt"/>
        <a:ea typeface="+mn-ea"/>
        <a:cs typeface="+mn-cs"/>
      </a:defRPr>
    </a:lvl1pPr>
    <a:lvl2pPr marL="492450" algn="l" defTabSz="984900" rtl="0" eaLnBrk="1" latinLnBrk="0" hangingPunct="1">
      <a:defRPr sz="1293" kern="1200">
        <a:solidFill>
          <a:schemeClr val="tx1"/>
        </a:solidFill>
        <a:latin typeface="+mn-lt"/>
        <a:ea typeface="+mn-ea"/>
        <a:cs typeface="+mn-cs"/>
      </a:defRPr>
    </a:lvl2pPr>
    <a:lvl3pPr marL="984900" algn="l" defTabSz="984900" rtl="0" eaLnBrk="1" latinLnBrk="0" hangingPunct="1">
      <a:defRPr sz="1293" kern="1200">
        <a:solidFill>
          <a:schemeClr val="tx1"/>
        </a:solidFill>
        <a:latin typeface="+mn-lt"/>
        <a:ea typeface="+mn-ea"/>
        <a:cs typeface="+mn-cs"/>
      </a:defRPr>
    </a:lvl3pPr>
    <a:lvl4pPr marL="1477350" algn="l" defTabSz="984900" rtl="0" eaLnBrk="1" latinLnBrk="0" hangingPunct="1">
      <a:defRPr sz="1293" kern="1200">
        <a:solidFill>
          <a:schemeClr val="tx1"/>
        </a:solidFill>
        <a:latin typeface="+mn-lt"/>
        <a:ea typeface="+mn-ea"/>
        <a:cs typeface="+mn-cs"/>
      </a:defRPr>
    </a:lvl4pPr>
    <a:lvl5pPr marL="1969800" algn="l" defTabSz="984900" rtl="0" eaLnBrk="1" latinLnBrk="0" hangingPunct="1">
      <a:defRPr sz="1293" kern="1200">
        <a:solidFill>
          <a:schemeClr val="tx1"/>
        </a:solidFill>
        <a:latin typeface="+mn-lt"/>
        <a:ea typeface="+mn-ea"/>
        <a:cs typeface="+mn-cs"/>
      </a:defRPr>
    </a:lvl5pPr>
    <a:lvl6pPr marL="2462251" algn="l" defTabSz="984900" rtl="0" eaLnBrk="1" latinLnBrk="0" hangingPunct="1">
      <a:defRPr sz="1293" kern="1200">
        <a:solidFill>
          <a:schemeClr val="tx1"/>
        </a:solidFill>
        <a:latin typeface="+mn-lt"/>
        <a:ea typeface="+mn-ea"/>
        <a:cs typeface="+mn-cs"/>
      </a:defRPr>
    </a:lvl6pPr>
    <a:lvl7pPr marL="2954701" algn="l" defTabSz="984900" rtl="0" eaLnBrk="1" latinLnBrk="0" hangingPunct="1">
      <a:defRPr sz="1293" kern="1200">
        <a:solidFill>
          <a:schemeClr val="tx1"/>
        </a:solidFill>
        <a:latin typeface="+mn-lt"/>
        <a:ea typeface="+mn-ea"/>
        <a:cs typeface="+mn-cs"/>
      </a:defRPr>
    </a:lvl7pPr>
    <a:lvl8pPr marL="3447151" algn="l" defTabSz="984900" rtl="0" eaLnBrk="1" latinLnBrk="0" hangingPunct="1">
      <a:defRPr sz="1293" kern="1200">
        <a:solidFill>
          <a:schemeClr val="tx1"/>
        </a:solidFill>
        <a:latin typeface="+mn-lt"/>
        <a:ea typeface="+mn-ea"/>
        <a:cs typeface="+mn-cs"/>
      </a:defRPr>
    </a:lvl8pPr>
    <a:lvl9pPr marL="3939601" algn="l" defTabSz="984900" rtl="0" eaLnBrk="1" latinLnBrk="0" hangingPunct="1">
      <a:defRPr sz="12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ight Blu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2"/>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Tree>
    <p:extLst>
      <p:ext uri="{BB962C8B-B14F-4D97-AF65-F5344CB8AC3E}">
        <p14:creationId xmlns:p14="http://schemas.microsoft.com/office/powerpoint/2010/main" val="1756089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Yellow Pictur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6"/>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
        <p:nvSpPr>
          <p:cNvPr id="2" name="Picture Placeholder 1">
            <a:extLst>
              <a:ext uri="{FF2B5EF4-FFF2-40B4-BE49-F238E27FC236}">
                <a16:creationId xmlns:a16="http://schemas.microsoft.com/office/drawing/2014/main" id="{C4133B52-1AA5-D40D-4BDE-EC5E9EF19473}"/>
              </a:ext>
            </a:extLst>
          </p:cNvPr>
          <p:cNvSpPr>
            <a:spLocks noGrp="1"/>
          </p:cNvSpPr>
          <p:nvPr>
            <p:ph type="pic" sz="quarter" idx="10"/>
          </p:nvPr>
        </p:nvSpPr>
        <p:spPr>
          <a:xfrm>
            <a:off x="2454798" y="214434"/>
            <a:ext cx="5100216" cy="2516558"/>
          </a:xfrm>
          <a:custGeom>
            <a:avLst/>
            <a:gdLst>
              <a:gd name="connsiteX0" fmla="*/ 0 w 5100216"/>
              <a:gd name="connsiteY0" fmla="*/ 0 h 2516558"/>
              <a:gd name="connsiteX1" fmla="*/ 4901509 w 5100216"/>
              <a:gd name="connsiteY1" fmla="*/ 0 h 2516558"/>
              <a:gd name="connsiteX2" fmla="*/ 5100216 w 5100216"/>
              <a:gd name="connsiteY2" fmla="*/ 198707 h 2516558"/>
              <a:gd name="connsiteX3" fmla="*/ 5100216 w 5100216"/>
              <a:gd name="connsiteY3" fmla="*/ 2317851 h 2516558"/>
              <a:gd name="connsiteX4" fmla="*/ 4901509 w 5100216"/>
              <a:gd name="connsiteY4" fmla="*/ 2516558 h 2516558"/>
              <a:gd name="connsiteX5" fmla="*/ 153431 w 5100216"/>
              <a:gd name="connsiteY5" fmla="*/ 2516558 h 2516558"/>
              <a:gd name="connsiteX6" fmla="*/ 153431 w 5100216"/>
              <a:gd name="connsiteY6" fmla="*/ 241442 h 2516558"/>
              <a:gd name="connsiteX7" fmla="*/ 35223 w 5100216"/>
              <a:gd name="connsiteY7" fmla="*/ 19119 h 251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216" h="2516558">
                <a:moveTo>
                  <a:pt x="0" y="0"/>
                </a:moveTo>
                <a:lnTo>
                  <a:pt x="4901509" y="0"/>
                </a:lnTo>
                <a:cubicBezTo>
                  <a:pt x="5011252" y="0"/>
                  <a:pt x="5100216" y="88964"/>
                  <a:pt x="5100216" y="198707"/>
                </a:cubicBezTo>
                <a:lnTo>
                  <a:pt x="5100216" y="2317851"/>
                </a:lnTo>
                <a:cubicBezTo>
                  <a:pt x="5100216" y="2427594"/>
                  <a:pt x="5011252" y="2516558"/>
                  <a:pt x="4901509" y="2516558"/>
                </a:cubicBezTo>
                <a:lnTo>
                  <a:pt x="153431" y="2516558"/>
                </a:lnTo>
                <a:lnTo>
                  <a:pt x="153431" y="241442"/>
                </a:lnTo>
                <a:cubicBezTo>
                  <a:pt x="153431" y="148895"/>
                  <a:pt x="106542" y="67301"/>
                  <a:pt x="35223" y="19119"/>
                </a:cubicBezTo>
                <a:close/>
              </a:path>
            </a:pathLst>
          </a:custGeom>
          <a:solidFill>
            <a:schemeClr val="tx1">
              <a:lumMod val="60000"/>
              <a:lumOff val="40000"/>
            </a:schemeClr>
          </a:solidFill>
        </p:spPr>
        <p:txBody>
          <a:bodyPr wrap="square">
            <a:noAutofit/>
          </a:bodyPr>
          <a:lstStyle/>
          <a:p>
            <a:endParaRPr lang="en-US"/>
          </a:p>
        </p:txBody>
      </p:sp>
    </p:spTree>
    <p:extLst>
      <p:ext uri="{BB962C8B-B14F-4D97-AF65-F5344CB8AC3E}">
        <p14:creationId xmlns:p14="http://schemas.microsoft.com/office/powerpoint/2010/main" val="3546388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Blue Pictur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2"/>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
        <p:nvSpPr>
          <p:cNvPr id="2" name="Picture Placeholder 1">
            <a:extLst>
              <a:ext uri="{FF2B5EF4-FFF2-40B4-BE49-F238E27FC236}">
                <a16:creationId xmlns:a16="http://schemas.microsoft.com/office/drawing/2014/main" id="{F5188DD0-DDFF-E691-2F2B-C9D8959A2E84}"/>
              </a:ext>
            </a:extLst>
          </p:cNvPr>
          <p:cNvSpPr>
            <a:spLocks noGrp="1"/>
          </p:cNvSpPr>
          <p:nvPr>
            <p:ph type="pic" sz="quarter" idx="10"/>
          </p:nvPr>
        </p:nvSpPr>
        <p:spPr>
          <a:xfrm>
            <a:off x="2454798" y="214434"/>
            <a:ext cx="5100216" cy="2516558"/>
          </a:xfrm>
          <a:custGeom>
            <a:avLst/>
            <a:gdLst>
              <a:gd name="connsiteX0" fmla="*/ 0 w 5100216"/>
              <a:gd name="connsiteY0" fmla="*/ 0 h 2516558"/>
              <a:gd name="connsiteX1" fmla="*/ 4901509 w 5100216"/>
              <a:gd name="connsiteY1" fmla="*/ 0 h 2516558"/>
              <a:gd name="connsiteX2" fmla="*/ 5100216 w 5100216"/>
              <a:gd name="connsiteY2" fmla="*/ 198707 h 2516558"/>
              <a:gd name="connsiteX3" fmla="*/ 5100216 w 5100216"/>
              <a:gd name="connsiteY3" fmla="*/ 2317851 h 2516558"/>
              <a:gd name="connsiteX4" fmla="*/ 4901509 w 5100216"/>
              <a:gd name="connsiteY4" fmla="*/ 2516558 h 2516558"/>
              <a:gd name="connsiteX5" fmla="*/ 153431 w 5100216"/>
              <a:gd name="connsiteY5" fmla="*/ 2516558 h 2516558"/>
              <a:gd name="connsiteX6" fmla="*/ 153431 w 5100216"/>
              <a:gd name="connsiteY6" fmla="*/ 241442 h 2516558"/>
              <a:gd name="connsiteX7" fmla="*/ 35223 w 5100216"/>
              <a:gd name="connsiteY7" fmla="*/ 19119 h 251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216" h="2516558">
                <a:moveTo>
                  <a:pt x="0" y="0"/>
                </a:moveTo>
                <a:lnTo>
                  <a:pt x="4901509" y="0"/>
                </a:lnTo>
                <a:cubicBezTo>
                  <a:pt x="5011252" y="0"/>
                  <a:pt x="5100216" y="88964"/>
                  <a:pt x="5100216" y="198707"/>
                </a:cubicBezTo>
                <a:lnTo>
                  <a:pt x="5100216" y="2317851"/>
                </a:lnTo>
                <a:cubicBezTo>
                  <a:pt x="5100216" y="2427594"/>
                  <a:pt x="5011252" y="2516558"/>
                  <a:pt x="4901509" y="2516558"/>
                </a:cubicBezTo>
                <a:lnTo>
                  <a:pt x="153431" y="2516558"/>
                </a:lnTo>
                <a:lnTo>
                  <a:pt x="153431" y="241442"/>
                </a:lnTo>
                <a:cubicBezTo>
                  <a:pt x="153431" y="148895"/>
                  <a:pt x="106542" y="67301"/>
                  <a:pt x="35223" y="19119"/>
                </a:cubicBezTo>
                <a:close/>
              </a:path>
            </a:pathLst>
          </a:custGeom>
          <a:solidFill>
            <a:schemeClr val="tx1">
              <a:lumMod val="60000"/>
              <a:lumOff val="40000"/>
            </a:schemeClr>
          </a:solidFill>
        </p:spPr>
        <p:txBody>
          <a:bodyPr wrap="square">
            <a:noAutofit/>
          </a:bodyPr>
          <a:lstStyle/>
          <a:p>
            <a:endParaRPr lang="en-US"/>
          </a:p>
        </p:txBody>
      </p:sp>
    </p:spTree>
    <p:extLst>
      <p:ext uri="{BB962C8B-B14F-4D97-AF65-F5344CB8AC3E}">
        <p14:creationId xmlns:p14="http://schemas.microsoft.com/office/powerpoint/2010/main" val="339217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rang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3"/>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Tree>
    <p:extLst>
      <p:ext uri="{BB962C8B-B14F-4D97-AF65-F5344CB8AC3E}">
        <p14:creationId xmlns:p14="http://schemas.microsoft.com/office/powerpoint/2010/main" val="2275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range Pictur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3"/>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
        <p:nvSpPr>
          <p:cNvPr id="2" name="Picture Placeholder 1">
            <a:extLst>
              <a:ext uri="{FF2B5EF4-FFF2-40B4-BE49-F238E27FC236}">
                <a16:creationId xmlns:a16="http://schemas.microsoft.com/office/drawing/2014/main" id="{CCA1F5E7-38BC-3720-B3A1-AC64D7CF90DA}"/>
              </a:ext>
            </a:extLst>
          </p:cNvPr>
          <p:cNvSpPr>
            <a:spLocks noGrp="1"/>
          </p:cNvSpPr>
          <p:nvPr>
            <p:ph type="pic" sz="quarter" idx="10"/>
          </p:nvPr>
        </p:nvSpPr>
        <p:spPr>
          <a:xfrm>
            <a:off x="2454798" y="214434"/>
            <a:ext cx="5100216" cy="2516558"/>
          </a:xfrm>
          <a:custGeom>
            <a:avLst/>
            <a:gdLst>
              <a:gd name="connsiteX0" fmla="*/ 0 w 5100216"/>
              <a:gd name="connsiteY0" fmla="*/ 0 h 2516558"/>
              <a:gd name="connsiteX1" fmla="*/ 4901509 w 5100216"/>
              <a:gd name="connsiteY1" fmla="*/ 0 h 2516558"/>
              <a:gd name="connsiteX2" fmla="*/ 5100216 w 5100216"/>
              <a:gd name="connsiteY2" fmla="*/ 198707 h 2516558"/>
              <a:gd name="connsiteX3" fmla="*/ 5100216 w 5100216"/>
              <a:gd name="connsiteY3" fmla="*/ 2317851 h 2516558"/>
              <a:gd name="connsiteX4" fmla="*/ 4901509 w 5100216"/>
              <a:gd name="connsiteY4" fmla="*/ 2516558 h 2516558"/>
              <a:gd name="connsiteX5" fmla="*/ 153431 w 5100216"/>
              <a:gd name="connsiteY5" fmla="*/ 2516558 h 2516558"/>
              <a:gd name="connsiteX6" fmla="*/ 153431 w 5100216"/>
              <a:gd name="connsiteY6" fmla="*/ 241442 h 2516558"/>
              <a:gd name="connsiteX7" fmla="*/ 35223 w 5100216"/>
              <a:gd name="connsiteY7" fmla="*/ 19119 h 251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216" h="2516558">
                <a:moveTo>
                  <a:pt x="0" y="0"/>
                </a:moveTo>
                <a:lnTo>
                  <a:pt x="4901509" y="0"/>
                </a:lnTo>
                <a:cubicBezTo>
                  <a:pt x="5011252" y="0"/>
                  <a:pt x="5100216" y="88964"/>
                  <a:pt x="5100216" y="198707"/>
                </a:cubicBezTo>
                <a:lnTo>
                  <a:pt x="5100216" y="2317851"/>
                </a:lnTo>
                <a:cubicBezTo>
                  <a:pt x="5100216" y="2427594"/>
                  <a:pt x="5011252" y="2516558"/>
                  <a:pt x="4901509" y="2516558"/>
                </a:cubicBezTo>
                <a:lnTo>
                  <a:pt x="153431" y="2516558"/>
                </a:lnTo>
                <a:lnTo>
                  <a:pt x="153431" y="241442"/>
                </a:lnTo>
                <a:cubicBezTo>
                  <a:pt x="153431" y="148895"/>
                  <a:pt x="106542" y="67301"/>
                  <a:pt x="35223" y="19119"/>
                </a:cubicBezTo>
                <a:close/>
              </a:path>
            </a:pathLst>
          </a:custGeom>
          <a:solidFill>
            <a:schemeClr val="tx1">
              <a:lumMod val="60000"/>
              <a:lumOff val="40000"/>
            </a:schemeClr>
          </a:solidFill>
        </p:spPr>
        <p:txBody>
          <a:bodyPr wrap="square">
            <a:noAutofit/>
          </a:bodyPr>
          <a:lstStyle/>
          <a:p>
            <a:endParaRPr lang="en-US"/>
          </a:p>
        </p:txBody>
      </p:sp>
    </p:spTree>
    <p:extLst>
      <p:ext uri="{BB962C8B-B14F-4D97-AF65-F5344CB8AC3E}">
        <p14:creationId xmlns:p14="http://schemas.microsoft.com/office/powerpoint/2010/main" val="1187366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4"/>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Tree>
    <p:extLst>
      <p:ext uri="{BB962C8B-B14F-4D97-AF65-F5344CB8AC3E}">
        <p14:creationId xmlns:p14="http://schemas.microsoft.com/office/powerpoint/2010/main" val="70637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en Pictur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4"/>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
        <p:nvSpPr>
          <p:cNvPr id="2" name="Picture Placeholder 1">
            <a:extLst>
              <a:ext uri="{FF2B5EF4-FFF2-40B4-BE49-F238E27FC236}">
                <a16:creationId xmlns:a16="http://schemas.microsoft.com/office/drawing/2014/main" id="{03083693-36B8-BD23-7A68-CFCACFFD93B5}"/>
              </a:ext>
            </a:extLst>
          </p:cNvPr>
          <p:cNvSpPr>
            <a:spLocks noGrp="1"/>
          </p:cNvSpPr>
          <p:nvPr>
            <p:ph type="pic" sz="quarter" idx="10"/>
          </p:nvPr>
        </p:nvSpPr>
        <p:spPr>
          <a:xfrm>
            <a:off x="2454798" y="214434"/>
            <a:ext cx="5100216" cy="2516558"/>
          </a:xfrm>
          <a:custGeom>
            <a:avLst/>
            <a:gdLst>
              <a:gd name="connsiteX0" fmla="*/ 0 w 5100216"/>
              <a:gd name="connsiteY0" fmla="*/ 0 h 2516558"/>
              <a:gd name="connsiteX1" fmla="*/ 4901509 w 5100216"/>
              <a:gd name="connsiteY1" fmla="*/ 0 h 2516558"/>
              <a:gd name="connsiteX2" fmla="*/ 5100216 w 5100216"/>
              <a:gd name="connsiteY2" fmla="*/ 198707 h 2516558"/>
              <a:gd name="connsiteX3" fmla="*/ 5100216 w 5100216"/>
              <a:gd name="connsiteY3" fmla="*/ 2317851 h 2516558"/>
              <a:gd name="connsiteX4" fmla="*/ 4901509 w 5100216"/>
              <a:gd name="connsiteY4" fmla="*/ 2516558 h 2516558"/>
              <a:gd name="connsiteX5" fmla="*/ 153431 w 5100216"/>
              <a:gd name="connsiteY5" fmla="*/ 2516558 h 2516558"/>
              <a:gd name="connsiteX6" fmla="*/ 153431 w 5100216"/>
              <a:gd name="connsiteY6" fmla="*/ 241442 h 2516558"/>
              <a:gd name="connsiteX7" fmla="*/ 35223 w 5100216"/>
              <a:gd name="connsiteY7" fmla="*/ 19119 h 251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216" h="2516558">
                <a:moveTo>
                  <a:pt x="0" y="0"/>
                </a:moveTo>
                <a:lnTo>
                  <a:pt x="4901509" y="0"/>
                </a:lnTo>
                <a:cubicBezTo>
                  <a:pt x="5011252" y="0"/>
                  <a:pt x="5100216" y="88964"/>
                  <a:pt x="5100216" y="198707"/>
                </a:cubicBezTo>
                <a:lnTo>
                  <a:pt x="5100216" y="2317851"/>
                </a:lnTo>
                <a:cubicBezTo>
                  <a:pt x="5100216" y="2427594"/>
                  <a:pt x="5011252" y="2516558"/>
                  <a:pt x="4901509" y="2516558"/>
                </a:cubicBezTo>
                <a:lnTo>
                  <a:pt x="153431" y="2516558"/>
                </a:lnTo>
                <a:lnTo>
                  <a:pt x="153431" y="241442"/>
                </a:lnTo>
                <a:cubicBezTo>
                  <a:pt x="153431" y="148895"/>
                  <a:pt x="106542" y="67301"/>
                  <a:pt x="35223" y="19119"/>
                </a:cubicBezTo>
                <a:close/>
              </a:path>
            </a:pathLst>
          </a:custGeom>
          <a:solidFill>
            <a:schemeClr val="tx1">
              <a:lumMod val="60000"/>
              <a:lumOff val="40000"/>
            </a:schemeClr>
          </a:solidFill>
        </p:spPr>
        <p:txBody>
          <a:bodyPr wrap="square">
            <a:noAutofit/>
          </a:bodyPr>
          <a:lstStyle/>
          <a:p>
            <a:endParaRPr lang="en-US"/>
          </a:p>
        </p:txBody>
      </p:sp>
    </p:spTree>
    <p:extLst>
      <p:ext uri="{BB962C8B-B14F-4D97-AF65-F5344CB8AC3E}">
        <p14:creationId xmlns:p14="http://schemas.microsoft.com/office/powerpoint/2010/main" val="1108062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nk">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1"/>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Tree>
    <p:extLst>
      <p:ext uri="{BB962C8B-B14F-4D97-AF65-F5344CB8AC3E}">
        <p14:creationId xmlns:p14="http://schemas.microsoft.com/office/powerpoint/2010/main" val="2783100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nk Pictur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5"/>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
        <p:nvSpPr>
          <p:cNvPr id="32" name="Picture Placeholder 31">
            <a:extLst>
              <a:ext uri="{FF2B5EF4-FFF2-40B4-BE49-F238E27FC236}">
                <a16:creationId xmlns:a16="http://schemas.microsoft.com/office/drawing/2014/main" id="{1D72F95D-F9C2-A128-FF78-B96F5D4A0B08}"/>
              </a:ext>
            </a:extLst>
          </p:cNvPr>
          <p:cNvSpPr>
            <a:spLocks noGrp="1"/>
          </p:cNvSpPr>
          <p:nvPr>
            <p:ph type="pic" sz="quarter" idx="10"/>
          </p:nvPr>
        </p:nvSpPr>
        <p:spPr>
          <a:xfrm>
            <a:off x="2454798" y="214434"/>
            <a:ext cx="5100216" cy="2516558"/>
          </a:xfrm>
          <a:custGeom>
            <a:avLst/>
            <a:gdLst>
              <a:gd name="connsiteX0" fmla="*/ 0 w 5100216"/>
              <a:gd name="connsiteY0" fmla="*/ 0 h 2516558"/>
              <a:gd name="connsiteX1" fmla="*/ 4901509 w 5100216"/>
              <a:gd name="connsiteY1" fmla="*/ 0 h 2516558"/>
              <a:gd name="connsiteX2" fmla="*/ 5100216 w 5100216"/>
              <a:gd name="connsiteY2" fmla="*/ 198707 h 2516558"/>
              <a:gd name="connsiteX3" fmla="*/ 5100216 w 5100216"/>
              <a:gd name="connsiteY3" fmla="*/ 2317851 h 2516558"/>
              <a:gd name="connsiteX4" fmla="*/ 4901509 w 5100216"/>
              <a:gd name="connsiteY4" fmla="*/ 2516558 h 2516558"/>
              <a:gd name="connsiteX5" fmla="*/ 153431 w 5100216"/>
              <a:gd name="connsiteY5" fmla="*/ 2516558 h 2516558"/>
              <a:gd name="connsiteX6" fmla="*/ 153431 w 5100216"/>
              <a:gd name="connsiteY6" fmla="*/ 241442 h 2516558"/>
              <a:gd name="connsiteX7" fmla="*/ 35223 w 5100216"/>
              <a:gd name="connsiteY7" fmla="*/ 19119 h 251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216" h="2516558">
                <a:moveTo>
                  <a:pt x="0" y="0"/>
                </a:moveTo>
                <a:lnTo>
                  <a:pt x="4901509" y="0"/>
                </a:lnTo>
                <a:cubicBezTo>
                  <a:pt x="5011252" y="0"/>
                  <a:pt x="5100216" y="88964"/>
                  <a:pt x="5100216" y="198707"/>
                </a:cubicBezTo>
                <a:lnTo>
                  <a:pt x="5100216" y="2317851"/>
                </a:lnTo>
                <a:cubicBezTo>
                  <a:pt x="5100216" y="2427594"/>
                  <a:pt x="5011252" y="2516558"/>
                  <a:pt x="4901509" y="2516558"/>
                </a:cubicBezTo>
                <a:lnTo>
                  <a:pt x="153431" y="2516558"/>
                </a:lnTo>
                <a:lnTo>
                  <a:pt x="153431" y="241442"/>
                </a:lnTo>
                <a:cubicBezTo>
                  <a:pt x="153431" y="148895"/>
                  <a:pt x="106542" y="67301"/>
                  <a:pt x="35223" y="19119"/>
                </a:cubicBezTo>
                <a:close/>
              </a:path>
            </a:pathLst>
          </a:custGeom>
          <a:solidFill>
            <a:schemeClr val="tx1">
              <a:lumMod val="60000"/>
              <a:lumOff val="40000"/>
            </a:schemeClr>
          </a:solidFill>
        </p:spPr>
        <p:txBody>
          <a:bodyPr wrap="square">
            <a:noAutofit/>
          </a:bodyPr>
          <a:lstStyle/>
          <a:p>
            <a:endParaRPr lang="en-US"/>
          </a:p>
        </p:txBody>
      </p:sp>
    </p:spTree>
    <p:extLst>
      <p:ext uri="{BB962C8B-B14F-4D97-AF65-F5344CB8AC3E}">
        <p14:creationId xmlns:p14="http://schemas.microsoft.com/office/powerpoint/2010/main" val="2887149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6CA4F38-DA39-090A-C471-F056130387D5}"/>
              </a:ext>
            </a:extLst>
          </p:cNvPr>
          <p:cNvSpPr>
            <a:spLocks noGrp="1" noRot="1" noMove="1" noResize="1" noEditPoints="1" noAdjustHandles="1" noChangeArrowheads="1" noChangeShapeType="1"/>
          </p:cNvSpPr>
          <p:nvPr userDrawn="1"/>
        </p:nvSpPr>
        <p:spPr>
          <a:xfrm>
            <a:off x="205112" y="218587"/>
            <a:ext cx="2383643" cy="11908355"/>
          </a:xfrm>
          <a:custGeom>
            <a:avLst/>
            <a:gdLst>
              <a:gd name="connsiteX0" fmla="*/ 220296 w 2383643"/>
              <a:gd name="connsiteY0" fmla="*/ 0 h 11908355"/>
              <a:gd name="connsiteX1" fmla="*/ 2163347 w 2383643"/>
              <a:gd name="connsiteY1" fmla="*/ 0 h 11908355"/>
              <a:gd name="connsiteX2" fmla="*/ 2383643 w 2383643"/>
              <a:gd name="connsiteY2" fmla="*/ 220296 h 11908355"/>
              <a:gd name="connsiteX3" fmla="*/ 2383643 w 2383643"/>
              <a:gd name="connsiteY3" fmla="*/ 11688059 h 11908355"/>
              <a:gd name="connsiteX4" fmla="*/ 2163347 w 2383643"/>
              <a:gd name="connsiteY4" fmla="*/ 11908355 h 11908355"/>
              <a:gd name="connsiteX5" fmla="*/ 964927 w 2383643"/>
              <a:gd name="connsiteY5" fmla="*/ 11908355 h 11908355"/>
              <a:gd name="connsiteX6" fmla="*/ 220296 w 2383643"/>
              <a:gd name="connsiteY6" fmla="*/ 11908355 h 11908355"/>
              <a:gd name="connsiteX7" fmla="*/ 0 w 2383643"/>
              <a:gd name="connsiteY7" fmla="*/ 11908355 h 11908355"/>
              <a:gd name="connsiteX8" fmla="*/ 0 w 2383643"/>
              <a:gd name="connsiteY8" fmla="*/ 11688059 h 11908355"/>
              <a:gd name="connsiteX9" fmla="*/ 0 w 2383643"/>
              <a:gd name="connsiteY9" fmla="*/ 10804503 h 11908355"/>
              <a:gd name="connsiteX10" fmla="*/ 0 w 2383643"/>
              <a:gd name="connsiteY10" fmla="*/ 220296 h 11908355"/>
              <a:gd name="connsiteX11" fmla="*/ 220296 w 2383643"/>
              <a:gd name="connsiteY11" fmla="*/ 0 h 1190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3643" h="11908355">
                <a:moveTo>
                  <a:pt x="220296" y="0"/>
                </a:moveTo>
                <a:lnTo>
                  <a:pt x="2163347" y="0"/>
                </a:lnTo>
                <a:cubicBezTo>
                  <a:pt x="2285013" y="0"/>
                  <a:pt x="2383643" y="98630"/>
                  <a:pt x="2383643" y="220296"/>
                </a:cubicBezTo>
                <a:lnTo>
                  <a:pt x="2383643" y="11688059"/>
                </a:lnTo>
                <a:cubicBezTo>
                  <a:pt x="2383643" y="11809725"/>
                  <a:pt x="2285013" y="11908355"/>
                  <a:pt x="2163347" y="11908355"/>
                </a:cubicBezTo>
                <a:lnTo>
                  <a:pt x="964927" y="11908355"/>
                </a:lnTo>
                <a:lnTo>
                  <a:pt x="220296" y="11908355"/>
                </a:lnTo>
                <a:lnTo>
                  <a:pt x="0" y="11908355"/>
                </a:lnTo>
                <a:lnTo>
                  <a:pt x="0" y="11688059"/>
                </a:lnTo>
                <a:lnTo>
                  <a:pt x="0" y="10804503"/>
                </a:lnTo>
                <a:lnTo>
                  <a:pt x="0" y="220296"/>
                </a:lnTo>
                <a:cubicBezTo>
                  <a:pt x="0" y="98630"/>
                  <a:pt x="98630" y="0"/>
                  <a:pt x="220296" y="0"/>
                </a:cubicBezTo>
                <a:close/>
              </a:path>
            </a:pathLst>
          </a:cu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err="1"/>
          </a:p>
        </p:txBody>
      </p:sp>
      <p:sp>
        <p:nvSpPr>
          <p:cNvPr id="7" name="TextBox 6">
            <a:extLst>
              <a:ext uri="{FF2B5EF4-FFF2-40B4-BE49-F238E27FC236}">
                <a16:creationId xmlns:a16="http://schemas.microsoft.com/office/drawing/2014/main" id="{F62F6D5B-A202-D5C2-CA0A-A7C3ECDAF8CD}"/>
              </a:ext>
            </a:extLst>
          </p:cNvPr>
          <p:cNvSpPr txBox="1"/>
          <p:nvPr userDrawn="1"/>
        </p:nvSpPr>
        <p:spPr>
          <a:xfrm>
            <a:off x="416558" y="11878955"/>
            <a:ext cx="2601238" cy="184666"/>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a:solidFill>
                  <a:schemeClr val="tx1">
                    <a:lumMod val="60000"/>
                    <a:lumOff val="40000"/>
                  </a:schemeClr>
                </a:solidFill>
              </a:rPr>
              <a:t>© 2025 Nielsen Consumer LLC. All Rights Reserved.</a:t>
            </a:r>
          </a:p>
        </p:txBody>
      </p:sp>
      <p:grpSp>
        <p:nvGrpSpPr>
          <p:cNvPr id="18" name="Group 17">
            <a:extLst>
              <a:ext uri="{FF2B5EF4-FFF2-40B4-BE49-F238E27FC236}">
                <a16:creationId xmlns:a16="http://schemas.microsoft.com/office/drawing/2014/main" id="{287D8B22-F3A5-6AAE-70A5-A60F47F4AE9F}"/>
              </a:ext>
            </a:extLst>
          </p:cNvPr>
          <p:cNvGrpSpPr/>
          <p:nvPr userDrawn="1"/>
        </p:nvGrpSpPr>
        <p:grpSpPr>
          <a:xfrm>
            <a:off x="310097" y="558583"/>
            <a:ext cx="3886200" cy="976672"/>
            <a:chOff x="327349" y="1831197"/>
            <a:chExt cx="3886200" cy="976672"/>
          </a:xfrm>
        </p:grpSpPr>
        <p:sp>
          <p:nvSpPr>
            <p:cNvPr id="14" name="TextBox 13">
              <a:extLst>
                <a:ext uri="{FF2B5EF4-FFF2-40B4-BE49-F238E27FC236}">
                  <a16:creationId xmlns:a16="http://schemas.microsoft.com/office/drawing/2014/main" id="{8C452B69-4553-BA1C-A7B5-931620C03D14}"/>
                </a:ext>
              </a:extLst>
            </p:cNvPr>
            <p:cNvSpPr txBox="1"/>
            <p:nvPr userDrawn="1"/>
          </p:nvSpPr>
          <p:spPr>
            <a:xfrm>
              <a:off x="416248" y="1831197"/>
              <a:ext cx="2387027" cy="615553"/>
            </a:xfrm>
            <a:prstGeom prst="rect">
              <a:avLst/>
            </a:prstGeom>
            <a:noFill/>
          </p:spPr>
          <p:txBody>
            <a:bodyPr wrap="square" lIns="0" tIns="0" rIns="0" bIns="0" rtlCol="0">
              <a:spAutoFit/>
            </a:bodyPr>
            <a:lstStyle/>
            <a:p>
              <a:pPr algn="l"/>
              <a:r>
                <a:rPr lang="en-US" sz="4000" b="1">
                  <a:solidFill>
                    <a:schemeClr val="tx2"/>
                  </a:solidFill>
                </a:rPr>
                <a:t>NIQ</a:t>
              </a:r>
              <a:endParaRPr lang="en-US" sz="2800">
                <a:solidFill>
                  <a:schemeClr val="tx2"/>
                </a:solidFill>
              </a:endParaRPr>
            </a:p>
          </p:txBody>
        </p:sp>
        <p:sp>
          <p:nvSpPr>
            <p:cNvPr id="17" name="TextBox 16">
              <a:extLst>
                <a:ext uri="{FF2B5EF4-FFF2-40B4-BE49-F238E27FC236}">
                  <a16:creationId xmlns:a16="http://schemas.microsoft.com/office/drawing/2014/main" id="{98C1CEB7-7600-2938-98F1-D74218CBBA71}"/>
                </a:ext>
              </a:extLst>
            </p:cNvPr>
            <p:cNvSpPr txBox="1"/>
            <p:nvPr userDrawn="1"/>
          </p:nvSpPr>
          <p:spPr>
            <a:xfrm>
              <a:off x="327349" y="2315426"/>
              <a:ext cx="3886200" cy="492443"/>
            </a:xfrm>
            <a:prstGeom prst="rect">
              <a:avLst/>
            </a:prstGeom>
            <a:noFill/>
          </p:spPr>
          <p:txBody>
            <a:bodyPr wrap="square">
              <a:spAutoFit/>
            </a:bodyPr>
            <a:lstStyle/>
            <a:p>
              <a:r>
                <a:rPr lang="en-US" sz="2600">
                  <a:solidFill>
                    <a:schemeClr val="accent6"/>
                  </a:solidFill>
                </a:rPr>
                <a:t>Perspectives</a:t>
              </a:r>
            </a:p>
          </p:txBody>
        </p:sp>
      </p:grpSp>
      <p:pic>
        <p:nvPicPr>
          <p:cNvPr id="19" name="Graphic 18">
            <a:extLst>
              <a:ext uri="{FF2B5EF4-FFF2-40B4-BE49-F238E27FC236}">
                <a16:creationId xmlns:a16="http://schemas.microsoft.com/office/drawing/2014/main" id="{A542E408-6E84-EA7C-FB38-1797D1617D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9755" y="11650526"/>
            <a:ext cx="1121059" cy="203090"/>
          </a:xfrm>
          <a:prstGeom prst="rect">
            <a:avLst/>
          </a:prstGeom>
        </p:spPr>
      </p:pic>
    </p:spTree>
    <p:extLst>
      <p:ext uri="{BB962C8B-B14F-4D97-AF65-F5344CB8AC3E}">
        <p14:creationId xmlns:p14="http://schemas.microsoft.com/office/powerpoint/2010/main" val="3421630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4299219"/>
      </p:ext>
    </p:extLst>
  </p:cSld>
  <p:clrMap bg1="lt1" tx1="dk1" bg2="lt2" tx2="dk2" accent1="accent1" accent2="accent2" accent3="accent3" accent4="accent4" accent5="accent5" accent6="accent6" hlink="hlink" folHlink="folHlink"/>
  <p:sldLayoutIdLst>
    <p:sldLayoutId id="2147483779" r:id="rId1"/>
    <p:sldLayoutId id="2147483794" r:id="rId2"/>
    <p:sldLayoutId id="2147483785" r:id="rId3"/>
    <p:sldLayoutId id="2147483793" r:id="rId4"/>
    <p:sldLayoutId id="2147483786" r:id="rId5"/>
    <p:sldLayoutId id="2147483792" r:id="rId6"/>
    <p:sldLayoutId id="2147483791" r:id="rId7"/>
    <p:sldLayoutId id="2147483790" r:id="rId8"/>
    <p:sldLayoutId id="2147483788" r:id="rId9"/>
    <p:sldLayoutId id="2147483796" r:id="rId10"/>
  </p:sldLayoutIdLst>
  <p:hf hdr="0" ftr="0" dt="0"/>
  <p:txStyles>
    <p:titleStyle>
      <a:lvl1pPr algn="l" defTabSz="567019" rtl="0" eaLnBrk="1" latinLnBrk="0" hangingPunct="1">
        <a:lnSpc>
          <a:spcPct val="100000"/>
        </a:lnSpc>
        <a:spcBef>
          <a:spcPct val="0"/>
        </a:spcBef>
        <a:buNone/>
        <a:defRPr sz="1240" b="1" kern="1200">
          <a:solidFill>
            <a:schemeClr val="tx1"/>
          </a:solidFill>
          <a:latin typeface="+mj-lt"/>
          <a:ea typeface="+mj-ea"/>
          <a:cs typeface="+mj-cs"/>
        </a:defRPr>
      </a:lvl1pPr>
    </p:titleStyle>
    <p:bodyStyle>
      <a:lvl1pPr marL="141755" indent="-141755" algn="l" defTabSz="567019" rtl="0" eaLnBrk="1" latinLnBrk="0" hangingPunct="1">
        <a:lnSpc>
          <a:spcPct val="100000"/>
        </a:lnSpc>
        <a:spcBef>
          <a:spcPts val="0"/>
        </a:spcBef>
        <a:spcAft>
          <a:spcPts val="372"/>
        </a:spcAft>
        <a:buFont typeface="Arial" panose="020B0604020202020204" pitchFamily="34" charset="0"/>
        <a:buChar char="•"/>
        <a:defRPr sz="992" kern="1200">
          <a:solidFill>
            <a:schemeClr val="tx1"/>
          </a:solidFill>
          <a:latin typeface="+mn-lt"/>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93" userDrawn="1">
          <p15:clr>
            <a:srgbClr val="F26B43"/>
          </p15:clr>
        </p15:guide>
        <p15:guide id="2" pos="394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65789-69E6-19FF-6D0C-4015B8395E0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DDDD711-C181-FACF-DE02-1CD716BC72FB}"/>
              </a:ext>
            </a:extLst>
          </p:cNvPr>
          <p:cNvSpPr txBox="1"/>
          <p:nvPr/>
        </p:nvSpPr>
        <p:spPr>
          <a:xfrm>
            <a:off x="496546" y="2253582"/>
            <a:ext cx="1910803" cy="3327242"/>
          </a:xfrm>
          <a:prstGeom prst="rect">
            <a:avLst/>
          </a:prstGeom>
          <a:noFill/>
        </p:spPr>
        <p:txBody>
          <a:bodyPr wrap="square" lIns="0" tIns="45720" rIns="0" bIns="45720" rtlCol="0" anchor="t">
            <a:noAutofit/>
          </a:bodyPr>
          <a:lstStyle/>
          <a:p>
            <a:pPr>
              <a:lnSpc>
                <a:spcPct val="130000"/>
              </a:lnSpc>
              <a:spcAft>
                <a:spcPts val="600"/>
              </a:spcAft>
            </a:pPr>
            <a:r>
              <a:rPr lang="en-US" sz="1100" i="1" dirty="0">
                <a:solidFill>
                  <a:schemeClr val="tx2"/>
                </a:solidFill>
                <a:latin typeface="Georgia Pro Cond"/>
              </a:rPr>
              <a:t>With FMCG inflation on roller coaster between 2.1% and 3.1% since Dec '24 – Aug '25  Canadian Shoppers continue to search for value with Discount now attracting growth from the highest income households.</a:t>
            </a:r>
            <a:endParaRPr lang="en-US" sz="1100" dirty="0">
              <a:solidFill>
                <a:schemeClr val="tx2"/>
              </a:solidFill>
              <a:cs typeface="Arial"/>
            </a:endParaRPr>
          </a:p>
          <a:p>
            <a:pPr>
              <a:lnSpc>
                <a:spcPct val="130000"/>
              </a:lnSpc>
              <a:spcAft>
                <a:spcPts val="600"/>
              </a:spcAft>
            </a:pPr>
            <a:r>
              <a:rPr lang="en-US" sz="1100" i="1" dirty="0">
                <a:solidFill>
                  <a:schemeClr val="tx2"/>
                </a:solidFill>
                <a:latin typeface="Georgia Pro Cond"/>
              </a:rPr>
              <a:t>Tariffs are impacting shopper perception and </a:t>
            </a:r>
            <a:r>
              <a:rPr lang="en-US" sz="1100" i="1" dirty="0" err="1">
                <a:solidFill>
                  <a:schemeClr val="tx2"/>
                </a:solidFill>
                <a:latin typeface="Georgia Pro Cond"/>
              </a:rPr>
              <a:t>behaviour</a:t>
            </a:r>
            <a:r>
              <a:rPr lang="en-US" sz="1100" i="1" dirty="0">
                <a:solidFill>
                  <a:schemeClr val="tx2"/>
                </a:solidFill>
                <a:latin typeface="Georgia Pro Cond"/>
              </a:rPr>
              <a:t> and they're voting with their wallets for Made in Canada.</a:t>
            </a:r>
          </a:p>
          <a:p>
            <a:pPr>
              <a:lnSpc>
                <a:spcPct val="130000"/>
              </a:lnSpc>
              <a:spcAft>
                <a:spcPts val="600"/>
              </a:spcAft>
            </a:pPr>
            <a:r>
              <a:rPr lang="en-US" sz="1100" i="1" dirty="0">
                <a:solidFill>
                  <a:schemeClr val="tx2"/>
                </a:solidFill>
                <a:latin typeface="Georgia Pro Cond"/>
              </a:rPr>
              <a:t>Retailers are investing to support shopper trends and make the in-store search easier </a:t>
            </a:r>
            <a:r>
              <a:rPr lang="en-US" sz="1100" i="1">
                <a:solidFill>
                  <a:schemeClr val="tx2"/>
                </a:solidFill>
                <a:latin typeface="Georgia Pro Cond"/>
              </a:rPr>
              <a:t>for local. </a:t>
            </a:r>
            <a:endParaRPr lang="en-US" sz="1100" i="1" dirty="0">
              <a:solidFill>
                <a:schemeClr val="tx2"/>
              </a:solidFill>
              <a:latin typeface="Georgia Pro Cond"/>
            </a:endParaRPr>
          </a:p>
        </p:txBody>
      </p:sp>
      <p:sp>
        <p:nvSpPr>
          <p:cNvPr id="7" name="TextBox 6">
            <a:extLst>
              <a:ext uri="{FF2B5EF4-FFF2-40B4-BE49-F238E27FC236}">
                <a16:creationId xmlns:a16="http://schemas.microsoft.com/office/drawing/2014/main" id="{A0BAA129-3754-A05E-9867-4C4846E49BD0}"/>
              </a:ext>
            </a:extLst>
          </p:cNvPr>
          <p:cNvSpPr txBox="1"/>
          <p:nvPr/>
        </p:nvSpPr>
        <p:spPr>
          <a:xfrm>
            <a:off x="1169199" y="6648800"/>
            <a:ext cx="1155078" cy="914400"/>
          </a:xfrm>
          <a:prstGeom prst="rect">
            <a:avLst/>
          </a:prstGeom>
          <a:noFill/>
        </p:spPr>
        <p:txBody>
          <a:bodyPr wrap="none" lIns="0" rIns="0" rtlCol="0">
            <a:noAutofit/>
          </a:bodyPr>
          <a:lstStyle/>
          <a:p>
            <a:pPr>
              <a:lnSpc>
                <a:spcPct val="90000"/>
              </a:lnSpc>
              <a:spcAft>
                <a:spcPts val="600"/>
              </a:spcAft>
            </a:pPr>
            <a:r>
              <a:rPr lang="en-US" sz="975" b="1">
                <a:solidFill>
                  <a:schemeClr val="tx2"/>
                </a:solidFill>
              </a:rPr>
              <a:t>Mike </a:t>
            </a:r>
            <a:r>
              <a:rPr lang="en-US" sz="975" b="1" err="1">
                <a:solidFill>
                  <a:schemeClr val="tx2"/>
                </a:solidFill>
              </a:rPr>
              <a:t>Ljubicic</a:t>
            </a:r>
            <a:endParaRPr lang="en-US" sz="975" b="1">
              <a:solidFill>
                <a:schemeClr val="tx2"/>
              </a:solidFill>
            </a:endParaRPr>
          </a:p>
          <a:p>
            <a:pPr>
              <a:lnSpc>
                <a:spcPct val="90000"/>
              </a:lnSpc>
              <a:spcAft>
                <a:spcPts val="600"/>
              </a:spcAft>
            </a:pPr>
            <a:r>
              <a:rPr lang="en-US" sz="975" b="1">
                <a:solidFill>
                  <a:schemeClr val="tx2"/>
                </a:solidFill>
              </a:rPr>
              <a:t>Managing Director, </a:t>
            </a:r>
            <a:br>
              <a:rPr lang="en-US" sz="975" b="1">
                <a:solidFill>
                  <a:schemeClr val="tx2"/>
                </a:solidFill>
              </a:rPr>
            </a:br>
            <a:r>
              <a:rPr lang="en-US" sz="975" b="1">
                <a:solidFill>
                  <a:schemeClr val="tx2"/>
                </a:solidFill>
              </a:rPr>
              <a:t>Canada, </a:t>
            </a:r>
            <a:r>
              <a:rPr lang="en-US" sz="975" b="1" err="1">
                <a:solidFill>
                  <a:schemeClr val="tx2"/>
                </a:solidFill>
              </a:rPr>
              <a:t>NielsenIQ</a:t>
            </a:r>
            <a:r>
              <a:rPr lang="en-US" sz="975" b="1">
                <a:solidFill>
                  <a:schemeClr val="tx2"/>
                </a:solidFill>
              </a:rPr>
              <a:t> </a:t>
            </a:r>
          </a:p>
          <a:p>
            <a:pPr>
              <a:lnSpc>
                <a:spcPct val="90000"/>
              </a:lnSpc>
              <a:spcAft>
                <a:spcPts val="600"/>
              </a:spcAft>
            </a:pPr>
            <a:endParaRPr lang="en-US" sz="975" b="1">
              <a:solidFill>
                <a:schemeClr val="tx2"/>
              </a:solidFill>
            </a:endParaRPr>
          </a:p>
        </p:txBody>
      </p:sp>
      <p:sp>
        <p:nvSpPr>
          <p:cNvPr id="13" name="TextBox 12">
            <a:extLst>
              <a:ext uri="{FF2B5EF4-FFF2-40B4-BE49-F238E27FC236}">
                <a16:creationId xmlns:a16="http://schemas.microsoft.com/office/drawing/2014/main" id="{A0606E11-0108-F943-134B-F96BB3ADAC6E}"/>
              </a:ext>
            </a:extLst>
          </p:cNvPr>
          <p:cNvSpPr txBox="1"/>
          <p:nvPr/>
        </p:nvSpPr>
        <p:spPr>
          <a:xfrm>
            <a:off x="425449" y="1950901"/>
            <a:ext cx="1312311" cy="245837"/>
          </a:xfrm>
          <a:prstGeom prst="rect">
            <a:avLst/>
          </a:prstGeom>
          <a:noFill/>
        </p:spPr>
        <p:txBody>
          <a:bodyPr wrap="square" lIns="91440" tIns="45720" rIns="91440" bIns="45720" rtlCol="0" anchor="t">
            <a:spAutoFit/>
          </a:bodyPr>
          <a:lstStyle/>
          <a:p>
            <a:pPr>
              <a:lnSpc>
                <a:spcPct val="95000"/>
              </a:lnSpc>
            </a:pPr>
            <a:r>
              <a:rPr lang="en-US" sz="1050">
                <a:solidFill>
                  <a:schemeClr val="tx2"/>
                </a:solidFill>
              </a:rPr>
              <a:t>October 14, 2025</a:t>
            </a:r>
          </a:p>
        </p:txBody>
      </p:sp>
      <p:sp>
        <p:nvSpPr>
          <p:cNvPr id="30" name="TextBox 29">
            <a:extLst>
              <a:ext uri="{FF2B5EF4-FFF2-40B4-BE49-F238E27FC236}">
                <a16:creationId xmlns:a16="http://schemas.microsoft.com/office/drawing/2014/main" id="{6853AB5E-B53F-25FE-7473-48D6EFFB3718}"/>
              </a:ext>
            </a:extLst>
          </p:cNvPr>
          <p:cNvSpPr txBox="1"/>
          <p:nvPr/>
        </p:nvSpPr>
        <p:spPr>
          <a:xfrm>
            <a:off x="301289" y="7892429"/>
            <a:ext cx="2049687" cy="3424907"/>
          </a:xfrm>
          <a:prstGeom prst="rect">
            <a:avLst/>
          </a:prstGeom>
          <a:noFill/>
        </p:spPr>
        <p:txBody>
          <a:bodyPr wrap="square" lIns="0" tIns="45720" rIns="0" bIns="45720" rtlCol="0" anchor="t">
            <a:noAutofit/>
          </a:bodyPr>
          <a:lstStyle/>
          <a:p>
            <a:pPr>
              <a:lnSpc>
                <a:spcPct val="130000"/>
              </a:lnSpc>
              <a:spcAft>
                <a:spcPts val="600"/>
              </a:spcAft>
            </a:pPr>
            <a:r>
              <a:rPr lang="en-US" sz="1100" i="1">
                <a:solidFill>
                  <a:schemeClr val="tx2"/>
                </a:solidFill>
                <a:latin typeface="Georgia Pro Cond"/>
              </a:rPr>
              <a:t>Increased commodity prices on things like Cocoa, Coffee, Eggs, Canola, Tree Nuts, Pork, Cattle, Poultry, Corn, Oats, Finfish, Shellfish are being felt globally on FMCG pricing.  As well as aluminum and steel metals used for packaging.   </a:t>
            </a:r>
          </a:p>
          <a:p>
            <a:pPr>
              <a:lnSpc>
                <a:spcPct val="130000"/>
              </a:lnSpc>
              <a:spcAft>
                <a:spcPts val="600"/>
              </a:spcAft>
            </a:pPr>
            <a:r>
              <a:rPr lang="en-US" sz="1100" i="1">
                <a:solidFill>
                  <a:schemeClr val="tx2"/>
                </a:solidFill>
                <a:latin typeface="Georgia Pro Cond"/>
                <a:cs typeface="Arial"/>
              </a:rPr>
              <a:t>Roughly 50% of FMCG volume is being sold on promotion and uncertainties &amp; unknowns will continue to keep shoppers frugal!</a:t>
            </a:r>
          </a:p>
        </p:txBody>
      </p:sp>
      <p:sp>
        <p:nvSpPr>
          <p:cNvPr id="33" name="TextBox 32">
            <a:extLst>
              <a:ext uri="{FF2B5EF4-FFF2-40B4-BE49-F238E27FC236}">
                <a16:creationId xmlns:a16="http://schemas.microsoft.com/office/drawing/2014/main" id="{DCEC3A9D-9A6A-4A6B-3721-EBB60B5EBAD3}"/>
              </a:ext>
            </a:extLst>
          </p:cNvPr>
          <p:cNvSpPr txBox="1"/>
          <p:nvPr/>
        </p:nvSpPr>
        <p:spPr>
          <a:xfrm>
            <a:off x="2704103" y="5944394"/>
            <a:ext cx="4979149" cy="732595"/>
          </a:xfrm>
          <a:prstGeom prst="rect">
            <a:avLst/>
          </a:prstGeom>
          <a:noFill/>
        </p:spPr>
        <p:txBody>
          <a:bodyPr wrap="square" lIns="0" tIns="45720" rIns="0" bIns="45720" rtlCol="0" anchor="t">
            <a:noAutofit/>
          </a:bodyPr>
          <a:lstStyle/>
          <a:p>
            <a:pPr algn="ctr">
              <a:spcAft>
                <a:spcPts val="600"/>
              </a:spcAft>
            </a:pPr>
            <a:r>
              <a:rPr lang="en-US" sz="1050" b="1">
                <a:solidFill>
                  <a:srgbClr val="646B6B"/>
                </a:solidFill>
              </a:rPr>
              <a:t>Retailers and independent phone apps make it easier for Canadians consumers to find Canadian products. Canadian products outpace U.S. products +5.3% vs. –7.9% respectively year to date Sept 2025. </a:t>
            </a:r>
            <a:endParaRPr lang="en-US" sz="1050" b="1">
              <a:solidFill>
                <a:srgbClr val="646B6B"/>
              </a:solidFill>
              <a:cs typeface="Arial"/>
            </a:endParaRPr>
          </a:p>
        </p:txBody>
      </p:sp>
      <p:sp>
        <p:nvSpPr>
          <p:cNvPr id="39" name="TextBox 38">
            <a:extLst>
              <a:ext uri="{FF2B5EF4-FFF2-40B4-BE49-F238E27FC236}">
                <a16:creationId xmlns:a16="http://schemas.microsoft.com/office/drawing/2014/main" id="{5DD9B646-8527-20E4-6FE6-84E73059C229}"/>
              </a:ext>
            </a:extLst>
          </p:cNvPr>
          <p:cNvSpPr txBox="1"/>
          <p:nvPr/>
        </p:nvSpPr>
        <p:spPr>
          <a:xfrm>
            <a:off x="2851385" y="3825790"/>
            <a:ext cx="4635409" cy="577822"/>
          </a:xfrm>
          <a:prstGeom prst="rect">
            <a:avLst/>
          </a:prstGeom>
          <a:noFill/>
        </p:spPr>
        <p:txBody>
          <a:bodyPr wrap="square" lIns="0" tIns="45720" rIns="0" bIns="45720" rtlCol="0" anchor="t">
            <a:noAutofit/>
          </a:bodyPr>
          <a:lstStyle/>
          <a:p>
            <a:pPr>
              <a:spcAft>
                <a:spcPts val="600"/>
              </a:spcAft>
            </a:pPr>
            <a:r>
              <a:rPr lang="en-US" sz="1050" b="1"/>
              <a:t>Canadian Retailers have appealed to the consumer's need for value by opening over 100 more discount stores over the past 2 years. </a:t>
            </a:r>
            <a:endParaRPr lang="en-US" sz="1050" b="1">
              <a:cs typeface="Arial"/>
            </a:endParaRPr>
          </a:p>
        </p:txBody>
      </p:sp>
      <p:sp>
        <p:nvSpPr>
          <p:cNvPr id="46" name="TextBox 45">
            <a:extLst>
              <a:ext uri="{FF2B5EF4-FFF2-40B4-BE49-F238E27FC236}">
                <a16:creationId xmlns:a16="http://schemas.microsoft.com/office/drawing/2014/main" id="{395F5FD8-6CF8-7E91-EA04-19741E88C7C5}"/>
              </a:ext>
            </a:extLst>
          </p:cNvPr>
          <p:cNvSpPr txBox="1"/>
          <p:nvPr/>
        </p:nvSpPr>
        <p:spPr>
          <a:xfrm>
            <a:off x="2819524" y="168868"/>
            <a:ext cx="5024512" cy="954107"/>
          </a:xfrm>
          <a:prstGeom prst="rect">
            <a:avLst/>
          </a:prstGeom>
          <a:noFill/>
        </p:spPr>
        <p:txBody>
          <a:bodyPr wrap="square" lIns="91440" tIns="45720" rIns="91440" bIns="45720" rtlCol="0" anchor="t">
            <a:spAutoFit/>
          </a:bodyPr>
          <a:lstStyle/>
          <a:p>
            <a:r>
              <a:rPr lang="en-US" sz="2800" b="1">
                <a:solidFill>
                  <a:schemeClr val="accent1"/>
                </a:solidFill>
                <a:latin typeface="+mj-lt"/>
              </a:rPr>
              <a:t>Inflation &amp; Shopper </a:t>
            </a:r>
            <a:r>
              <a:rPr lang="en-US" sz="2800" b="1" err="1">
                <a:solidFill>
                  <a:schemeClr val="accent1"/>
                </a:solidFill>
                <a:latin typeface="+mj-lt"/>
              </a:rPr>
              <a:t>Behaviour</a:t>
            </a:r>
            <a:endParaRPr lang="en-US" err="1">
              <a:solidFill>
                <a:schemeClr val="accent1"/>
              </a:solidFill>
            </a:endParaRPr>
          </a:p>
        </p:txBody>
      </p:sp>
      <p:sp>
        <p:nvSpPr>
          <p:cNvPr id="2" name="TextBox 1">
            <a:extLst>
              <a:ext uri="{FF2B5EF4-FFF2-40B4-BE49-F238E27FC236}">
                <a16:creationId xmlns:a16="http://schemas.microsoft.com/office/drawing/2014/main" id="{ED0101AD-B828-7A99-0CA9-6AE0EEDDC663}"/>
              </a:ext>
            </a:extLst>
          </p:cNvPr>
          <p:cNvSpPr txBox="1"/>
          <p:nvPr/>
        </p:nvSpPr>
        <p:spPr>
          <a:xfrm>
            <a:off x="2912034" y="1132085"/>
            <a:ext cx="4349778" cy="765947"/>
          </a:xfrm>
          <a:prstGeom prst="rect">
            <a:avLst/>
          </a:prstGeom>
          <a:noFill/>
        </p:spPr>
        <p:txBody>
          <a:bodyPr wrap="square" lIns="0" tIns="45720" rIns="0" bIns="45720" rtlCol="0" anchor="t">
            <a:noAutofit/>
          </a:bodyPr>
          <a:lstStyle/>
          <a:p>
            <a:pPr>
              <a:spcAft>
                <a:spcPts val="600"/>
              </a:spcAft>
            </a:pPr>
            <a:r>
              <a:rPr lang="en-US" sz="1200" b="1">
                <a:solidFill>
                  <a:schemeClr val="tx2"/>
                </a:solidFill>
              </a:rPr>
              <a:t>The Discount channels share of the Grocery + Drug + Mass channel increased +10 points from 2010 compared to the conventional channel. </a:t>
            </a:r>
            <a:endParaRPr lang="en-US" sz="1200" b="1">
              <a:solidFill>
                <a:schemeClr val="tx2"/>
              </a:solidFill>
              <a:cs typeface="Arial"/>
            </a:endParaRPr>
          </a:p>
        </p:txBody>
      </p:sp>
      <p:sp>
        <p:nvSpPr>
          <p:cNvPr id="4" name="TextBox 3">
            <a:extLst>
              <a:ext uri="{FF2B5EF4-FFF2-40B4-BE49-F238E27FC236}">
                <a16:creationId xmlns:a16="http://schemas.microsoft.com/office/drawing/2014/main" id="{3E38AF66-0FCD-4709-0B8E-8CF735DDF7BD}"/>
              </a:ext>
            </a:extLst>
          </p:cNvPr>
          <p:cNvSpPr txBox="1"/>
          <p:nvPr/>
        </p:nvSpPr>
        <p:spPr>
          <a:xfrm>
            <a:off x="439018" y="1417244"/>
            <a:ext cx="1905471" cy="483466"/>
          </a:xfrm>
          <a:prstGeom prst="rect">
            <a:avLst/>
          </a:prstGeom>
          <a:noFill/>
        </p:spPr>
        <p:txBody>
          <a:bodyPr wrap="square" lIns="91440" tIns="45720" rIns="91440" bIns="45720" rtlCol="0" anchor="t">
            <a:spAutoFit/>
          </a:bodyPr>
          <a:lstStyle/>
          <a:p>
            <a:pPr algn="r">
              <a:lnSpc>
                <a:spcPct val="110000"/>
              </a:lnSpc>
            </a:pPr>
            <a:r>
              <a:rPr lang="en-US" sz="1200" b="1" i="1">
                <a:solidFill>
                  <a:schemeClr val="accent1">
                    <a:lumMod val="40000"/>
                    <a:lumOff val="60000"/>
                  </a:schemeClr>
                </a:solidFill>
                <a:latin typeface="Georgia" panose="02040502050405020303" pitchFamily="18" charset="0"/>
              </a:rPr>
              <a:t>Inflation &amp; </a:t>
            </a:r>
          </a:p>
          <a:p>
            <a:pPr algn="r">
              <a:lnSpc>
                <a:spcPct val="110000"/>
              </a:lnSpc>
            </a:pPr>
            <a:r>
              <a:rPr lang="en-US" sz="1200" b="1" i="1">
                <a:solidFill>
                  <a:schemeClr val="accent1">
                    <a:lumMod val="40000"/>
                    <a:lumOff val="60000"/>
                  </a:schemeClr>
                </a:solidFill>
                <a:latin typeface="Georgia"/>
              </a:rPr>
              <a:t>Shopping </a:t>
            </a:r>
            <a:r>
              <a:rPr lang="en-US" sz="1200" b="1" i="1" err="1">
                <a:solidFill>
                  <a:schemeClr val="accent1">
                    <a:lumMod val="40000"/>
                    <a:lumOff val="60000"/>
                  </a:schemeClr>
                </a:solidFill>
                <a:latin typeface="Georgia"/>
              </a:rPr>
              <a:t>Behaviour</a:t>
            </a:r>
            <a:endParaRPr lang="en-US" sz="1200" b="1" i="1">
              <a:solidFill>
                <a:schemeClr val="accent1">
                  <a:lumMod val="40000"/>
                  <a:lumOff val="60000"/>
                </a:schemeClr>
              </a:solidFill>
              <a:latin typeface="Georgia"/>
            </a:endParaRPr>
          </a:p>
        </p:txBody>
      </p:sp>
      <p:pic>
        <p:nvPicPr>
          <p:cNvPr id="1026" name="Picture 2" descr="A person wearing glasses and a blue sweater&#10;&#10;Description automatically generated">
            <a:extLst>
              <a:ext uri="{FF2B5EF4-FFF2-40B4-BE49-F238E27FC236}">
                <a16:creationId xmlns:a16="http://schemas.microsoft.com/office/drawing/2014/main" id="{33F0E616-78C6-4614-AA79-4BF8A0D5AD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100" y="6657125"/>
            <a:ext cx="588772" cy="83457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A red and white flag with a leaf&#10;&#10;AI-generated content may be incorrect.">
            <a:extLst>
              <a:ext uri="{FF2B5EF4-FFF2-40B4-BE49-F238E27FC236}">
                <a16:creationId xmlns:a16="http://schemas.microsoft.com/office/drawing/2014/main" id="{2F7BFBB6-1B28-8875-3657-BAE035D53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081" y="601717"/>
            <a:ext cx="864073" cy="508181"/>
          </a:xfrm>
          <a:prstGeom prst="rect">
            <a:avLst/>
          </a:prstGeom>
        </p:spPr>
      </p:pic>
      <p:pic>
        <p:nvPicPr>
          <p:cNvPr id="16" name="Picture 15" descr="A graph showing the price of a discount&#10;&#10;AI-generated content may be incorrect.">
            <a:extLst>
              <a:ext uri="{FF2B5EF4-FFF2-40B4-BE49-F238E27FC236}">
                <a16:creationId xmlns:a16="http://schemas.microsoft.com/office/drawing/2014/main" id="{58E077A8-2D27-A95B-508D-4EE6AFB3333E}"/>
              </a:ext>
            </a:extLst>
          </p:cNvPr>
          <p:cNvPicPr>
            <a:picLocks noChangeAspect="1"/>
          </p:cNvPicPr>
          <p:nvPr/>
        </p:nvPicPr>
        <p:blipFill>
          <a:blip r:embed="rId4"/>
          <a:stretch>
            <a:fillRect/>
          </a:stretch>
        </p:blipFill>
        <p:spPr>
          <a:xfrm>
            <a:off x="2811095" y="1736497"/>
            <a:ext cx="4862394" cy="1991140"/>
          </a:xfrm>
          <a:prstGeom prst="rect">
            <a:avLst/>
          </a:prstGeom>
        </p:spPr>
      </p:pic>
      <p:pic>
        <p:nvPicPr>
          <p:cNvPr id="3" name="Picture 2">
            <a:extLst>
              <a:ext uri="{FF2B5EF4-FFF2-40B4-BE49-F238E27FC236}">
                <a16:creationId xmlns:a16="http://schemas.microsoft.com/office/drawing/2014/main" id="{34D175B2-01D3-DE5D-CD7D-B7B02993A820}"/>
              </a:ext>
            </a:extLst>
          </p:cNvPr>
          <p:cNvPicPr>
            <a:picLocks noChangeAspect="1"/>
          </p:cNvPicPr>
          <p:nvPr/>
        </p:nvPicPr>
        <p:blipFill>
          <a:blip r:embed="rId5"/>
          <a:stretch>
            <a:fillRect/>
          </a:stretch>
        </p:blipFill>
        <p:spPr>
          <a:xfrm>
            <a:off x="5902836" y="6970923"/>
            <a:ext cx="804610" cy="716893"/>
          </a:xfrm>
          <a:prstGeom prst="rect">
            <a:avLst/>
          </a:prstGeom>
        </p:spPr>
      </p:pic>
      <p:sp>
        <p:nvSpPr>
          <p:cNvPr id="5" name="TextBox 4">
            <a:extLst>
              <a:ext uri="{FF2B5EF4-FFF2-40B4-BE49-F238E27FC236}">
                <a16:creationId xmlns:a16="http://schemas.microsoft.com/office/drawing/2014/main" id="{4DDD819D-E4F2-C692-1D22-05248FC01345}"/>
              </a:ext>
            </a:extLst>
          </p:cNvPr>
          <p:cNvSpPr txBox="1"/>
          <p:nvPr/>
        </p:nvSpPr>
        <p:spPr>
          <a:xfrm>
            <a:off x="5897278" y="6653360"/>
            <a:ext cx="1360438" cy="376494"/>
          </a:xfrm>
          <a:prstGeom prst="rect">
            <a:avLst/>
          </a:prstGeom>
          <a:noFill/>
        </p:spPr>
        <p:txBody>
          <a:bodyPr wrap="square" lIns="0" tIns="45720" rIns="0" bIns="45720" rtlCol="0" anchor="t">
            <a:noAutofit/>
          </a:bodyPr>
          <a:lstStyle/>
          <a:p>
            <a:pPr>
              <a:spcAft>
                <a:spcPts val="600"/>
              </a:spcAft>
            </a:pPr>
            <a:r>
              <a:rPr lang="en-US" sz="1050" i="1">
                <a:solidFill>
                  <a:srgbClr val="646B6B"/>
                </a:solidFill>
              </a:rPr>
              <a:t>"Shop Canadian" app</a:t>
            </a:r>
            <a:endParaRPr lang="en-US" sz="1050" i="1">
              <a:solidFill>
                <a:srgbClr val="646B6B"/>
              </a:solidFill>
              <a:cs typeface="Arial"/>
            </a:endParaRPr>
          </a:p>
        </p:txBody>
      </p:sp>
      <p:pic>
        <p:nvPicPr>
          <p:cNvPr id="15" name="Picture 14">
            <a:extLst>
              <a:ext uri="{FF2B5EF4-FFF2-40B4-BE49-F238E27FC236}">
                <a16:creationId xmlns:a16="http://schemas.microsoft.com/office/drawing/2014/main" id="{CE6F4CA5-9DA3-5A60-5626-4D3D908F45F0}"/>
              </a:ext>
            </a:extLst>
          </p:cNvPr>
          <p:cNvPicPr>
            <a:picLocks noChangeAspect="1"/>
          </p:cNvPicPr>
          <p:nvPr/>
        </p:nvPicPr>
        <p:blipFill>
          <a:blip r:embed="rId6"/>
          <a:stretch>
            <a:fillRect/>
          </a:stretch>
        </p:blipFill>
        <p:spPr>
          <a:xfrm>
            <a:off x="3193062" y="4237279"/>
            <a:ext cx="3049051" cy="1680377"/>
          </a:xfrm>
          <a:prstGeom prst="rect">
            <a:avLst/>
          </a:prstGeom>
        </p:spPr>
      </p:pic>
      <p:pic>
        <p:nvPicPr>
          <p:cNvPr id="8" name="Picture 7" descr="A screenshot of a website&#10;&#10;AI-generated content may be incorrect.">
            <a:extLst>
              <a:ext uri="{FF2B5EF4-FFF2-40B4-BE49-F238E27FC236}">
                <a16:creationId xmlns:a16="http://schemas.microsoft.com/office/drawing/2014/main" id="{C5D4F97B-1D88-407C-1E43-DD53FCEF843D}"/>
              </a:ext>
            </a:extLst>
          </p:cNvPr>
          <p:cNvPicPr>
            <a:picLocks noChangeAspect="1"/>
          </p:cNvPicPr>
          <p:nvPr/>
        </p:nvPicPr>
        <p:blipFill>
          <a:blip r:embed="rId7"/>
          <a:stretch>
            <a:fillRect/>
          </a:stretch>
        </p:blipFill>
        <p:spPr>
          <a:xfrm>
            <a:off x="2761782" y="8356905"/>
            <a:ext cx="2256338" cy="1341866"/>
          </a:xfrm>
          <a:prstGeom prst="rect">
            <a:avLst/>
          </a:prstGeom>
        </p:spPr>
      </p:pic>
      <p:pic>
        <p:nvPicPr>
          <p:cNvPr id="9" name="Picture 8" descr="A blue and white sign with white text&#10;&#10;AI-generated content may be incorrect.">
            <a:extLst>
              <a:ext uri="{FF2B5EF4-FFF2-40B4-BE49-F238E27FC236}">
                <a16:creationId xmlns:a16="http://schemas.microsoft.com/office/drawing/2014/main" id="{2A7E10DC-7B25-638A-B14E-4B834AF50671}"/>
              </a:ext>
            </a:extLst>
          </p:cNvPr>
          <p:cNvPicPr>
            <a:picLocks noChangeAspect="1"/>
          </p:cNvPicPr>
          <p:nvPr/>
        </p:nvPicPr>
        <p:blipFill>
          <a:blip r:embed="rId8"/>
          <a:stretch>
            <a:fillRect/>
          </a:stretch>
        </p:blipFill>
        <p:spPr>
          <a:xfrm>
            <a:off x="5560297" y="8036596"/>
            <a:ext cx="2047897" cy="738155"/>
          </a:xfrm>
          <a:prstGeom prst="rect">
            <a:avLst/>
          </a:prstGeom>
        </p:spPr>
      </p:pic>
      <p:pic>
        <p:nvPicPr>
          <p:cNvPr id="10" name="Picture 9" descr="A green and red flag with white text&#10;&#10;AI-generated content may be incorrect.">
            <a:extLst>
              <a:ext uri="{FF2B5EF4-FFF2-40B4-BE49-F238E27FC236}">
                <a16:creationId xmlns:a16="http://schemas.microsoft.com/office/drawing/2014/main" id="{3D18134B-7199-8A90-D4C9-5E63AD940037}"/>
              </a:ext>
            </a:extLst>
          </p:cNvPr>
          <p:cNvPicPr>
            <a:picLocks noChangeAspect="1"/>
          </p:cNvPicPr>
          <p:nvPr/>
        </p:nvPicPr>
        <p:blipFill>
          <a:blip r:embed="rId9"/>
          <a:stretch>
            <a:fillRect/>
          </a:stretch>
        </p:blipFill>
        <p:spPr>
          <a:xfrm>
            <a:off x="5500856" y="8990768"/>
            <a:ext cx="2228002" cy="615706"/>
          </a:xfrm>
          <a:prstGeom prst="rect">
            <a:avLst/>
          </a:prstGeom>
        </p:spPr>
      </p:pic>
      <p:pic>
        <p:nvPicPr>
          <p:cNvPr id="12" name="Picture 11">
            <a:extLst>
              <a:ext uri="{FF2B5EF4-FFF2-40B4-BE49-F238E27FC236}">
                <a16:creationId xmlns:a16="http://schemas.microsoft.com/office/drawing/2014/main" id="{0B9EA508-96D0-4CE9-4205-F12B706828BF}"/>
              </a:ext>
            </a:extLst>
          </p:cNvPr>
          <p:cNvPicPr>
            <a:picLocks noChangeAspect="1"/>
          </p:cNvPicPr>
          <p:nvPr/>
        </p:nvPicPr>
        <p:blipFill>
          <a:blip r:embed="rId10"/>
          <a:stretch>
            <a:fillRect/>
          </a:stretch>
        </p:blipFill>
        <p:spPr>
          <a:xfrm>
            <a:off x="6667761" y="7819366"/>
            <a:ext cx="816922" cy="216508"/>
          </a:xfrm>
          <a:prstGeom prst="rect">
            <a:avLst/>
          </a:prstGeom>
        </p:spPr>
      </p:pic>
      <p:pic>
        <p:nvPicPr>
          <p:cNvPr id="20" name="Picture 19" descr="A graph with blue squares and text&#10;&#10;AI-generated content may be incorrect.">
            <a:extLst>
              <a:ext uri="{FF2B5EF4-FFF2-40B4-BE49-F238E27FC236}">
                <a16:creationId xmlns:a16="http://schemas.microsoft.com/office/drawing/2014/main" id="{CD351456-E5B5-2C58-1235-61EA49B26803}"/>
              </a:ext>
            </a:extLst>
          </p:cNvPr>
          <p:cNvPicPr>
            <a:picLocks noChangeAspect="1"/>
          </p:cNvPicPr>
          <p:nvPr/>
        </p:nvPicPr>
        <p:blipFill>
          <a:blip r:embed="rId11"/>
          <a:stretch>
            <a:fillRect/>
          </a:stretch>
        </p:blipFill>
        <p:spPr>
          <a:xfrm>
            <a:off x="2804771" y="6721973"/>
            <a:ext cx="2533798" cy="1522167"/>
          </a:xfrm>
          <a:prstGeom prst="rect">
            <a:avLst/>
          </a:prstGeom>
        </p:spPr>
      </p:pic>
      <p:pic>
        <p:nvPicPr>
          <p:cNvPr id="21" name="Picture 20" descr="A graph with a red line and blue dots&#10;&#10;AI-generated content may be incorrect.">
            <a:extLst>
              <a:ext uri="{FF2B5EF4-FFF2-40B4-BE49-F238E27FC236}">
                <a16:creationId xmlns:a16="http://schemas.microsoft.com/office/drawing/2014/main" id="{AB260C02-12BF-5CD0-4AAB-06C40E6BB54E}"/>
              </a:ext>
            </a:extLst>
          </p:cNvPr>
          <p:cNvPicPr>
            <a:picLocks noChangeAspect="1"/>
          </p:cNvPicPr>
          <p:nvPr/>
        </p:nvPicPr>
        <p:blipFill>
          <a:blip r:embed="rId12"/>
          <a:stretch>
            <a:fillRect/>
          </a:stretch>
        </p:blipFill>
        <p:spPr>
          <a:xfrm>
            <a:off x="2705568" y="10048922"/>
            <a:ext cx="3472260" cy="1712662"/>
          </a:xfrm>
          <a:prstGeom prst="rect">
            <a:avLst/>
          </a:prstGeom>
        </p:spPr>
      </p:pic>
      <p:pic>
        <p:nvPicPr>
          <p:cNvPr id="22" name="Picture 21" descr="Sobeys Inc | Brands of the World™ | Download vector logos ...">
            <a:extLst>
              <a:ext uri="{FF2B5EF4-FFF2-40B4-BE49-F238E27FC236}">
                <a16:creationId xmlns:a16="http://schemas.microsoft.com/office/drawing/2014/main" id="{632B75B7-E1D0-5827-DDC7-450AF2DB1579}"/>
              </a:ext>
            </a:extLst>
          </p:cNvPr>
          <p:cNvPicPr>
            <a:picLocks noChangeAspect="1"/>
          </p:cNvPicPr>
          <p:nvPr/>
        </p:nvPicPr>
        <p:blipFill>
          <a:blip r:embed="rId13"/>
          <a:stretch>
            <a:fillRect/>
          </a:stretch>
        </p:blipFill>
        <p:spPr>
          <a:xfrm>
            <a:off x="5983744" y="9293234"/>
            <a:ext cx="526879" cy="344580"/>
          </a:xfrm>
          <a:prstGeom prst="rect">
            <a:avLst/>
          </a:prstGeom>
        </p:spPr>
      </p:pic>
      <p:sp>
        <p:nvSpPr>
          <p:cNvPr id="23" name="TextBox 22">
            <a:extLst>
              <a:ext uri="{FF2B5EF4-FFF2-40B4-BE49-F238E27FC236}">
                <a16:creationId xmlns:a16="http://schemas.microsoft.com/office/drawing/2014/main" id="{4DC6AAAC-39B6-842E-FEE9-E4A354F898AC}"/>
              </a:ext>
            </a:extLst>
          </p:cNvPr>
          <p:cNvSpPr txBox="1"/>
          <p:nvPr/>
        </p:nvSpPr>
        <p:spPr>
          <a:xfrm>
            <a:off x="6240463" y="10050923"/>
            <a:ext cx="1477842" cy="732595"/>
          </a:xfrm>
          <a:prstGeom prst="rect">
            <a:avLst/>
          </a:prstGeom>
          <a:noFill/>
        </p:spPr>
        <p:txBody>
          <a:bodyPr wrap="square" lIns="0" tIns="45720" rIns="0" bIns="45720" rtlCol="0" anchor="t">
            <a:noAutofit/>
          </a:bodyPr>
          <a:lstStyle/>
          <a:p>
            <a:pPr algn="ctr">
              <a:spcAft>
                <a:spcPts val="600"/>
              </a:spcAft>
            </a:pPr>
            <a:r>
              <a:rPr lang="en-US" sz="1050" b="1">
                <a:solidFill>
                  <a:srgbClr val="646B6B"/>
                </a:solidFill>
                <a:cs typeface="Arial"/>
              </a:rPr>
              <a:t>FMCG Inflation is a Global Phenomenon and not a stand-alone Canadian challenge</a:t>
            </a:r>
          </a:p>
        </p:txBody>
      </p:sp>
    </p:spTree>
    <p:extLst>
      <p:ext uri="{BB962C8B-B14F-4D97-AF65-F5344CB8AC3E}">
        <p14:creationId xmlns:p14="http://schemas.microsoft.com/office/powerpoint/2010/main" val="3765973886"/>
      </p:ext>
    </p:extLst>
  </p:cSld>
  <p:clrMapOvr>
    <a:masterClrMapping/>
  </p:clrMapOvr>
</p:sld>
</file>

<file path=ppt/theme/theme1.xml><?xml version="1.0" encoding="utf-8"?>
<a:theme xmlns:a="http://schemas.openxmlformats.org/drawingml/2006/main" name="Blue">
  <a:themeElements>
    <a:clrScheme name="Custom 24">
      <a:dk1>
        <a:srgbClr val="555555"/>
      </a:dk1>
      <a:lt1>
        <a:srgbClr val="FFFFFF"/>
      </a:lt1>
      <a:dk2>
        <a:srgbClr val="060A45"/>
      </a:dk2>
      <a:lt2>
        <a:srgbClr val="FFFFFF"/>
      </a:lt2>
      <a:accent1>
        <a:srgbClr val="2C6DF6"/>
      </a:accent1>
      <a:accent2>
        <a:srgbClr val="31D1FF"/>
      </a:accent2>
      <a:accent3>
        <a:srgbClr val="EF5F17"/>
      </a:accent3>
      <a:accent4>
        <a:srgbClr val="59AD00"/>
      </a:accent4>
      <a:accent5>
        <a:srgbClr val="EF5890"/>
      </a:accent5>
      <a:accent6>
        <a:srgbClr val="FFB500"/>
      </a:accent6>
      <a:hlink>
        <a:srgbClr val="2C6DF6"/>
      </a:hlink>
      <a:folHlink>
        <a:srgbClr val="2C6DF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0" tIns="0" rIns="0" bIns="0"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noFill/>
        <a:ln w="9525" cap="flat" cmpd="sng">
          <a:solidFill>
            <a:schemeClr val="tx1"/>
          </a:solidFill>
          <a:prstDash val="solid"/>
          <a:round/>
          <a:headEnd type="none" w="med" len="med"/>
          <a:tailEnd type="none" w="med" len="med"/>
        </a:ln>
      </a:spPr>
      <a:bodyPr/>
      <a:lstStyle/>
    </a:lnDef>
    <a:txDef>
      <a:spPr>
        <a:noFill/>
      </a:spPr>
      <a:bodyPr wrap="square" lIns="0" tIns="0" rIns="0" bIns="0" rtlCol="0">
        <a:spAutoFit/>
      </a:bodyPr>
      <a:lstStyle>
        <a:defPPr algn="l">
          <a:defRPr sz="1600" dirty="0" smtClean="0"/>
        </a:defPPr>
      </a:lstStyle>
    </a:txDef>
  </a:objectDefaults>
  <a:extraClrSchemeLst/>
  <a:custClrLst>
    <a:custClr name="Chart Violet">
      <a:srgbClr val="675895"/>
    </a:custClr>
    <a:custClr name="Chart Blue">
      <a:srgbClr val="4697E2"/>
    </a:custClr>
    <a:custClr name="Chart Pink">
      <a:srgbClr val="CB4B7A"/>
    </a:custClr>
    <a:custClr name="Chart Yellow">
      <a:srgbClr val="FFB500"/>
    </a:custClr>
    <a:custClr name="Chart Navy">
      <a:srgbClr val="204188"/>
    </a:custClr>
    <a:custClr name="Chart Orange">
      <a:srgbClr val="F06E2D"/>
    </a:custClr>
    <a:custClr name="Chart Green">
      <a:srgbClr val="03A577"/>
    </a:custClr>
    <a:custClr name="Chart Sapphire">
      <a:srgbClr val="3265D2"/>
    </a:custClr>
    <a:custClr name="Chart Terracotta">
      <a:srgbClr val="CA5113"/>
    </a:custClr>
    <a:custClr name="Chart Forest">
      <a:srgbClr val="0C644A"/>
    </a:custClr>
    <a:custClr name="Chart Lavender">
      <a:srgbClr val="A082F3"/>
    </a:custClr>
    <a:custClr name="Chart Sand">
      <a:srgbClr val="B37F01"/>
    </a:custClr>
    <a:custClr name="Chart Mulberry">
      <a:srgbClr val="83304E"/>
    </a:custClr>
    <a:custClr name="Chart Turquoise">
      <a:srgbClr val="23A9B2"/>
    </a:custClr>
    <a:custClr name="Chart Midnight">
      <a:srgbClr val="292D5F"/>
    </a:custClr>
    <a:custClr name="Chart Fern">
      <a:srgbClr val="4D9300"/>
    </a:custClr>
    <a:custClr name="spacer">
      <a:srgbClr val="FFFFFF"/>
    </a:custClr>
    <a:custClr name="spacer">
      <a:srgbClr val="FFFFFF"/>
    </a:custClr>
    <a:custClr name="spacer">
      <a:srgbClr val="FFFFFF"/>
    </a:custClr>
    <a:custClr name="spacer">
      <a:srgbClr val="FFFFFF"/>
    </a:custClr>
    <a:custClr name="Threshold Positive">
      <a:srgbClr val="008A28"/>
    </a:custClr>
    <a:custClr name="Threshold Positive Subtle">
      <a:srgbClr val="E6E6E6"/>
    </a:custClr>
    <a:custClr name="Threshold Negative">
      <a:srgbClr val="AA213F"/>
    </a:custClr>
    <a:custClr name="Threshold Negative Subtle">
      <a:srgbClr val="F2DEE2"/>
    </a:custClr>
    <a:custClr name="Threshold Neutral">
      <a:srgbClr val="8C8C8C"/>
    </a:custClr>
    <a:custClr name="Threshold Neutral Subtle">
      <a:srgbClr val="E6E6E6"/>
    </a:custClr>
  </a:custClrLst>
  <a:extLst>
    <a:ext uri="{05A4C25C-085E-4340-85A3-A5531E510DB2}">
      <thm15:themeFamily xmlns:thm15="http://schemas.microsoft.com/office/thememl/2012/main" name="Office Theme" id="{31C12076-F06A-484B-B321-324C4288A3F6}" vid="{ADE2F160-FD49-47F0-8061-011A7B7573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E17C770AEDEC4981A4BEED18D222AA" ma:contentTypeVersion="15" ma:contentTypeDescription="Create a new document." ma:contentTypeScope="" ma:versionID="ad7cc889daa7e2f66874e3b56f3753fa">
  <xsd:schema xmlns:xsd="http://www.w3.org/2001/XMLSchema" xmlns:xs="http://www.w3.org/2001/XMLSchema" xmlns:p="http://schemas.microsoft.com/office/2006/metadata/properties" xmlns:ns2="2164a4af-e9a6-4962-a154-8c9b5a5457c5" xmlns:ns3="6a6702ef-cce9-44ba-b909-3a3c96128a95" xmlns:ns4="0f20a38a-d7e5-4f2d-9d04-4e7253d25786" targetNamespace="http://schemas.microsoft.com/office/2006/metadata/properties" ma:root="true" ma:fieldsID="2e45462514cacae7b8c7795d1bace9c0" ns2:_="" ns3:_="" ns4:_="">
    <xsd:import namespace="2164a4af-e9a6-4962-a154-8c9b5a5457c5"/>
    <xsd:import namespace="6a6702ef-cce9-44ba-b909-3a3c96128a95"/>
    <xsd:import namespace="0f20a38a-d7e5-4f2d-9d04-4e7253d257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4:TaxCatchAll"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64a4af-e9a6-4962-a154-8c9b5a545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518f4780-c71a-4417-85db-0344dc61001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6702ef-cce9-44ba-b909-3a3c96128a9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0a38a-d7e5-4f2d-9d04-4e7253d25786"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b0a919a-d0c8-4d68-ae80-575dc3defac0}" ma:internalName="TaxCatchAll" ma:showField="CatchAllData" ma:web="6a6702ef-cce9-44ba-b909-3a3c96128a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f20a38a-d7e5-4f2d-9d04-4e7253d25786" xsi:nil="true"/>
    <lcf76f155ced4ddcb4097134ff3c332f xmlns="2164a4af-e9a6-4962-a154-8c9b5a5457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0D4C37-8F79-41A4-9774-BAC919170D87}">
  <ds:schemaRefs>
    <ds:schemaRef ds:uri="http://schemas.microsoft.com/sharepoint/v3/contenttype/forms"/>
  </ds:schemaRefs>
</ds:datastoreItem>
</file>

<file path=customXml/itemProps2.xml><?xml version="1.0" encoding="utf-8"?>
<ds:datastoreItem xmlns:ds="http://schemas.openxmlformats.org/officeDocument/2006/customXml" ds:itemID="{2B5946E8-0FEC-4BB6-B13C-AE8AFDD1FFC3}">
  <ds:schemaRefs>
    <ds:schemaRef ds:uri="0f20a38a-d7e5-4f2d-9d04-4e7253d25786"/>
    <ds:schemaRef ds:uri="2164a4af-e9a6-4962-a154-8c9b5a5457c5"/>
    <ds:schemaRef ds:uri="6a6702ef-cce9-44ba-b909-3a3c96128a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031E3E6-1CEF-409F-BC81-5886F00E8B94}">
  <ds:schemaRefs>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www.w3.org/XML/1998/namespace"/>
    <ds:schemaRef ds:uri="http://purl.org/dc/terms/"/>
    <ds:schemaRef ds:uri="http://schemas.openxmlformats.org/package/2006/metadata/core-properties"/>
    <ds:schemaRef ds:uri="6a6702ef-cce9-44ba-b909-3a3c96128a95"/>
    <ds:schemaRef ds:uri="0f20a38a-d7e5-4f2d-9d04-4e7253d25786"/>
    <ds:schemaRef ds:uri="2164a4af-e9a6-4962-a154-8c9b5a5457c5"/>
    <ds:schemaRef ds:uri="http://purl.org/dc/dcmitype/"/>
  </ds:schemaRefs>
</ds:datastoreItem>
</file>

<file path=docMetadata/LabelInfo.xml><?xml version="1.0" encoding="utf-8"?>
<clbl:labelList xmlns:clbl="http://schemas.microsoft.com/office/2020/mipLabelMetadata">
  <clbl:label id="{6ac7a1f4-5fb1-4153-bb4f-12d2020a1f7d}" enabled="0" method="" siteId="{6ac7a1f4-5fb1-4153-bb4f-12d2020a1f7d}" removed="1"/>
</clbl:labelList>
</file>

<file path=docProps/app.xml><?xml version="1.0" encoding="utf-8"?>
<Properties xmlns="http://schemas.openxmlformats.org/officeDocument/2006/extended-properties" xmlns:vt="http://schemas.openxmlformats.org/officeDocument/2006/docPropsVTypes">
  <Template>Office Theme 2013 - 2022</Template>
  <TotalTime>0</TotalTime>
  <Words>265</Words>
  <Application>Microsoft Office PowerPoint</Application>
  <PresentationFormat>Custom</PresentationFormat>
  <Paragraphs>16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Georgia</vt:lpstr>
      <vt:lpstr>Georgia Pro Cond</vt:lpstr>
      <vt:lpstr>System Font Regular</vt:lpstr>
      <vt:lpstr>Blue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 Caryl Matienzo</dc:creator>
  <cp:lastModifiedBy>Heather Robinson</cp:lastModifiedBy>
  <cp:revision>2</cp:revision>
  <dcterms:created xsi:type="dcterms:W3CDTF">2023-02-21T05:47:48Z</dcterms:created>
  <dcterms:modified xsi:type="dcterms:W3CDTF">2025-10-21T14:41:33Z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0x010100FCE17C770AEDEC4981A4BEED18D222AA</vt:lpwstr>
  </property>
  <property fmtid="{D5CDD505-2E9C-101B-9397-08002B2CF9AE}" pid="3" name="MediaServiceImageTags">
    <vt:lpwstr/>
  </property>
</Properties>
</file>